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1"/>
  </p:notesMasterIdLst>
  <p:sldIdLst>
    <p:sldId id="256" r:id="rId2"/>
    <p:sldId id="257" r:id="rId3"/>
    <p:sldId id="258" r:id="rId4"/>
    <p:sldId id="261" r:id="rId5"/>
    <p:sldId id="262" r:id="rId6"/>
    <p:sldId id="263" r:id="rId7"/>
    <p:sldId id="276" r:id="rId8"/>
    <p:sldId id="277" r:id="rId9"/>
    <p:sldId id="278" r:id="rId10"/>
    <p:sldId id="264" r:id="rId11"/>
    <p:sldId id="265" r:id="rId12"/>
    <p:sldId id="266" r:id="rId13"/>
    <p:sldId id="274" r:id="rId14"/>
    <p:sldId id="272" r:id="rId15"/>
    <p:sldId id="267" r:id="rId16"/>
    <p:sldId id="268" r:id="rId17"/>
    <p:sldId id="270" r:id="rId18"/>
    <p:sldId id="259" r:id="rId19"/>
    <p:sldId id="260" r:id="rId20"/>
  </p:sldIdLst>
  <p:sldSz cx="9144000" cy="5143500" type="screen16x9"/>
  <p:notesSz cx="6858000" cy="9144000"/>
  <p:embeddedFontLst>
    <p:embeddedFont>
      <p:font typeface="Helvetica" pitchFamily="2" charset="0"/>
      <p:regular r:id="rId22"/>
      <p:bold r:id="rId23"/>
      <p:italic r:id="rId24"/>
      <p:boldItalic r:id="rId25"/>
    </p:embeddedFont>
    <p:embeddedFont>
      <p:font typeface="Lato" panose="020F0502020204030203" pitchFamily="34" charset="77"/>
      <p:regular r:id="rId26"/>
      <p:bold r:id="rId27"/>
      <p:italic r:id="rId28"/>
      <p:boldItalic r:id="rId29"/>
    </p:embeddedFont>
    <p:embeddedFont>
      <p:font typeface="Lato Black" panose="020F0802020204030203" pitchFamily="34" charset="77"/>
      <p:bold r:id="rId30"/>
      <p:boldItalic r:id="rId31"/>
    </p:embeddedFont>
    <p:embeddedFont>
      <p:font typeface="Raleway" panose="020B0503030101060003" pitchFamily="34" charset="77"/>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9B94C9E-914B-7045-8294-BCDEF3D3A244}">
          <p14:sldIdLst>
            <p14:sldId id="256"/>
            <p14:sldId id="257"/>
            <p14:sldId id="258"/>
            <p14:sldId id="261"/>
            <p14:sldId id="262"/>
            <p14:sldId id="263"/>
            <p14:sldId id="276"/>
            <p14:sldId id="277"/>
            <p14:sldId id="278"/>
            <p14:sldId id="264"/>
            <p14:sldId id="265"/>
            <p14:sldId id="266"/>
            <p14:sldId id="274"/>
            <p14:sldId id="272"/>
            <p14:sldId id="267"/>
            <p14:sldId id="268"/>
            <p14:sldId id="270"/>
          </p14:sldIdLst>
        </p14:section>
        <p14:section name="Porposal" id="{361B873D-EC65-3546-86AC-D3A31737EDC6}">
          <p14:sldIdLst>
            <p14:sldId id="259"/>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7D8C14-1A25-4AD8-961C-B3CD9B57CEFA}">
  <a:tblStyle styleId="{377D8C14-1A25-4AD8-961C-B3CD9B57CE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04"/>
    <p:restoredTop sz="90381"/>
  </p:normalViewPr>
  <p:slideViewPr>
    <p:cSldViewPr snapToGrid="0">
      <p:cViewPr varScale="1">
        <p:scale>
          <a:sx n="118" d="100"/>
          <a:sy n="118" d="100"/>
        </p:scale>
        <p:origin x="528"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odayonline.com/singapore/no-definitive-link-between-three-recent-cases-food-poisoning-mo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ad56bb2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0ad56bb2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0ad56bb2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0ad56bb2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0ad56bb2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0ad56bb2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59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0ad56bb2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0ad56bb2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441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0ad56bb2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0ad56bb2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0ad56bb2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0ad56bb2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0ad56bb2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0ad56bb2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please!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bb1451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bb1451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911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1e82fa9d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1e82fa9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63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0ad56bb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0ad56bb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hlinkClick r:id="rId3"/>
              </a:rPr>
              <a:t>https://www.todayonline.com/singapore/no-definitive-link-between-three-recent-cases-food-poisoning-moh</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0ad56bb2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0ad56bb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0284e4ad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0284e4ad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news about the childcare center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0ad56bb2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0ad56bb2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0284e4a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0284e4a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cf5b052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cf5b05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8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1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0ad56bb2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0ad56bb2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bg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3"/>
          <p:cNvSpPr txBox="1">
            <a:spLocks noGrp="1"/>
          </p:cNvSpPr>
          <p:nvPr>
            <p:ph type="ctrTitle"/>
          </p:nvPr>
        </p:nvSpPr>
        <p:spPr>
          <a:xfrm>
            <a:off x="655050" y="1716150"/>
            <a:ext cx="7650000" cy="1827150"/>
          </a:xfrm>
          <a:prstGeom prst="rect">
            <a:avLst/>
          </a:prstGeom>
        </p:spPr>
        <p:txBody>
          <a:bodyPr spcFirstLastPara="1" wrap="square" lIns="91425" tIns="91425" rIns="91425" bIns="91425" anchor="t" anchorCtr="0">
            <a:noAutofit/>
          </a:bodyPr>
          <a:lstStyle/>
          <a:p>
            <a:pPr algn="ctr"/>
            <a:r>
              <a:rPr lang="en" dirty="0">
                <a:latin typeface="Helvetica" pitchFamily="2" charset="0"/>
              </a:rPr>
              <a:t>FOOD-IE  (Grp 2)</a:t>
            </a:r>
            <a:br>
              <a:rPr lang="en" dirty="0">
                <a:latin typeface="Helvetica" pitchFamily="2" charset="0"/>
              </a:rPr>
            </a:br>
            <a:br>
              <a:rPr lang="en" sz="2000" dirty="0">
                <a:latin typeface="Helvetica" pitchFamily="2" charset="0"/>
              </a:rPr>
            </a:br>
            <a:r>
              <a:rPr lang="en-SG" sz="1800" b="0" dirty="0">
                <a:solidFill>
                  <a:schemeClr val="accent1"/>
                </a:solidFill>
                <a:latin typeface="Helvetica" pitchFamily="2" charset="0"/>
              </a:rPr>
              <a:t>Soong Yi Xuan | Lim Hui Zhong | Chia Wei Han</a:t>
            </a:r>
            <a:br>
              <a:rPr lang="en-SG" sz="2000" b="0" dirty="0">
                <a:latin typeface="Helvetica" pitchFamily="2" charset="0"/>
              </a:rPr>
            </a:br>
            <a:endParaRPr sz="2000" b="0" dirty="0">
              <a:latin typeface="Helvetica" pitchFamily="2" charset="0"/>
            </a:endParaRPr>
          </a:p>
        </p:txBody>
      </p:sp>
      <p:pic>
        <p:nvPicPr>
          <p:cNvPr id="90" name="Google Shape;90;p13"/>
          <p:cNvPicPr preferRelativeResize="0"/>
          <p:nvPr/>
        </p:nvPicPr>
        <p:blipFill rotWithShape="1">
          <a:blip r:embed="rId3">
            <a:alphaModFix/>
          </a:blip>
          <a:srcRect l="23871" t="23871" r="23871" b="23871"/>
          <a:stretch/>
        </p:blipFill>
        <p:spPr>
          <a:xfrm>
            <a:off x="8305050" y="0"/>
            <a:ext cx="838950" cy="838950"/>
          </a:xfrm>
          <a:prstGeom prst="rect">
            <a:avLst/>
          </a:prstGeom>
          <a:noFill/>
          <a:ln>
            <a:noFill/>
          </a:ln>
        </p:spPr>
      </p:pic>
      <p:pic>
        <p:nvPicPr>
          <p:cNvPr id="91" name="Google Shape;91;p13"/>
          <p:cNvPicPr preferRelativeResize="0"/>
          <p:nvPr/>
        </p:nvPicPr>
        <p:blipFill>
          <a:blip r:embed="rId4">
            <a:alphaModFix/>
          </a:blip>
          <a:stretch>
            <a:fillRect/>
          </a:stretch>
        </p:blipFill>
        <p:spPr>
          <a:xfrm>
            <a:off x="173350" y="141650"/>
            <a:ext cx="2742100" cy="489650"/>
          </a:xfrm>
          <a:prstGeom prst="rect">
            <a:avLst/>
          </a:prstGeom>
          <a:noFill/>
          <a:ln>
            <a:noFill/>
          </a:ln>
        </p:spPr>
      </p:pic>
      <p:pic>
        <p:nvPicPr>
          <p:cNvPr id="8" name="Google Shape;99;p14">
            <a:extLst>
              <a:ext uri="{FF2B5EF4-FFF2-40B4-BE49-F238E27FC236}">
                <a16:creationId xmlns:a16="http://schemas.microsoft.com/office/drawing/2014/main" id="{48CD4977-0146-C043-A1D2-A7D23B22AFEA}"/>
              </a:ext>
            </a:extLst>
          </p:cNvPr>
          <p:cNvPicPr preferRelativeResize="0"/>
          <p:nvPr/>
        </p:nvPicPr>
        <p:blipFill>
          <a:blip r:embed="rId5">
            <a:alphaModFix/>
          </a:blip>
          <a:stretch>
            <a:fillRect/>
          </a:stretch>
        </p:blipFill>
        <p:spPr>
          <a:xfrm>
            <a:off x="3111087" y="3178525"/>
            <a:ext cx="2737925" cy="182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Participants</a:t>
            </a:r>
            <a:endParaRPr dirty="0"/>
          </a:p>
        </p:txBody>
      </p:sp>
      <p:graphicFrame>
        <p:nvGraphicFramePr>
          <p:cNvPr id="154" name="Google Shape;154;p21"/>
          <p:cNvGraphicFramePr/>
          <p:nvPr>
            <p:extLst>
              <p:ext uri="{D42A27DB-BD31-4B8C-83A1-F6EECF244321}">
                <p14:modId xmlns:p14="http://schemas.microsoft.com/office/powerpoint/2010/main" val="2486515239"/>
              </p:ext>
            </p:extLst>
          </p:nvPr>
        </p:nvGraphicFramePr>
        <p:xfrm>
          <a:off x="729450" y="2211070"/>
          <a:ext cx="2286000" cy="1005780"/>
        </p:xfrm>
        <a:graphic>
          <a:graphicData uri="http://schemas.openxmlformats.org/drawingml/2006/table">
            <a:tbl>
              <a:tblPr>
                <a:noFill/>
                <a:tableStyleId>{377D8C14-1A25-4AD8-961C-B3CD9B57CEFA}</a:tableStyleId>
              </a:tblPr>
              <a:tblGrid>
                <a:gridCol w="2286000">
                  <a:extLst>
                    <a:ext uri="{9D8B030D-6E8A-4147-A177-3AD203B41FA5}">
                      <a16:colId xmlns:a16="http://schemas.microsoft.com/office/drawing/2014/main" val="20000"/>
                    </a:ext>
                  </a:extLst>
                </a:gridCol>
              </a:tblGrid>
              <a:tr h="396000">
                <a:tc>
                  <a:txBody>
                    <a:bodyPr/>
                    <a:lstStyle/>
                    <a:p>
                      <a:pPr marL="0" marR="0" lvl="0" indent="0" algn="l" rtl="0">
                        <a:lnSpc>
                          <a:spcPct val="100000"/>
                        </a:lnSpc>
                        <a:spcBef>
                          <a:spcPts val="0"/>
                        </a:spcBef>
                        <a:spcAft>
                          <a:spcPts val="0"/>
                        </a:spcAft>
                        <a:buClr>
                          <a:srgbClr val="000000"/>
                        </a:buClr>
                        <a:buFont typeface="Arial"/>
                        <a:buNone/>
                      </a:pPr>
                      <a:r>
                        <a:rPr lang="en-SG" sz="1400" b="0" i="0" u="none" strike="noStrike" cap="none" dirty="0">
                          <a:solidFill>
                            <a:srgbClr val="343D3D"/>
                          </a:solidFill>
                          <a:latin typeface="Helvetica" pitchFamily="2" charset="0"/>
                          <a:cs typeface="Arial"/>
                          <a:sym typeface="Arial"/>
                        </a:rPr>
                        <a:t>Producer</a:t>
                      </a:r>
                      <a:endParaRPr sz="1400" b="0" i="0" u="none" strike="noStrike" cap="none" dirty="0">
                        <a:solidFill>
                          <a:srgbClr val="343D3D"/>
                        </a:solidFill>
                        <a:highlight>
                          <a:srgbClr val="FFFFFF"/>
                        </a:highlight>
                        <a:latin typeface="Helvetica" pitchFamily="2" charset="0"/>
                        <a:cs typeface="Arial"/>
                        <a:sym typeface="Aria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sz="1400" dirty="0">
                          <a:latin typeface="Helvetica" pitchFamily="2" charset="0"/>
                        </a:rPr>
                        <a:t>o membershipType</a:t>
                      </a:r>
                    </a:p>
                    <a:p>
                      <a:pPr marL="0" lvl="0" indent="0" algn="l" rtl="0">
                        <a:spcBef>
                          <a:spcPts val="0"/>
                        </a:spcBef>
                        <a:spcAft>
                          <a:spcPts val="0"/>
                        </a:spcAft>
                        <a:buNone/>
                      </a:pPr>
                      <a:r>
                        <a:rPr lang="en-SG" sz="1400" dirty="0">
                          <a:latin typeface="Helvetica" pitchFamily="2" charset="0"/>
                        </a:rPr>
                        <a:t>o category</a:t>
                      </a:r>
                      <a:endParaRPr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155" name="Google Shape;155;p21"/>
          <p:cNvGraphicFramePr/>
          <p:nvPr>
            <p:extLst>
              <p:ext uri="{D42A27DB-BD31-4B8C-83A1-F6EECF244321}">
                <p14:modId xmlns:p14="http://schemas.microsoft.com/office/powerpoint/2010/main" val="1479974497"/>
              </p:ext>
            </p:extLst>
          </p:nvPr>
        </p:nvGraphicFramePr>
        <p:xfrm>
          <a:off x="729450" y="3717425"/>
          <a:ext cx="2286000" cy="1219140"/>
        </p:xfrm>
        <a:graphic>
          <a:graphicData uri="http://schemas.openxmlformats.org/drawingml/2006/table">
            <a:tbl>
              <a:tblPr>
                <a:noFill/>
                <a:tableStyleId>{377D8C14-1A25-4AD8-961C-B3CD9B57CEFA}</a:tableStyleId>
              </a:tblPr>
              <a:tblGrid>
                <a:gridCol w="22860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Font typeface="Arial"/>
                        <a:buNone/>
                      </a:pPr>
                      <a:r>
                        <a:rPr lang="en-SG" sz="1400" b="0" i="0" u="none" strike="noStrike" cap="none" dirty="0">
                          <a:solidFill>
                            <a:srgbClr val="343D3D"/>
                          </a:solidFill>
                          <a:highlight>
                            <a:srgbClr val="FFFFFF"/>
                          </a:highlight>
                          <a:latin typeface="Helvetica" pitchFamily="2" charset="0"/>
                          <a:cs typeface="Arial"/>
                          <a:sym typeface="Arial"/>
                        </a:rPr>
                        <a:t>Retailer</a:t>
                      </a:r>
                      <a:endParaRPr sz="1400" b="0" i="0" u="none" strike="noStrike" cap="none" dirty="0">
                        <a:solidFill>
                          <a:srgbClr val="343D3D"/>
                        </a:solidFill>
                        <a:highlight>
                          <a:srgbClr val="FFFFFF"/>
                        </a:highlight>
                        <a:latin typeface="Helvetica" pitchFamily="2" charset="0"/>
                        <a:cs typeface="Arial"/>
                        <a:sym typeface="Aria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400" dirty="0">
                          <a:latin typeface="Helvetica" pitchFamily="2" charset="0"/>
                        </a:rPr>
                        <a:t>o </a:t>
                      </a:r>
                      <a:r>
                        <a:rPr lang="en-SG" sz="1400" dirty="0">
                          <a:latin typeface="Helvetica" pitchFamily="2" charset="0"/>
                        </a:rPr>
                        <a:t>groupName</a:t>
                      </a:r>
                    </a:p>
                    <a:p>
                      <a:pPr marL="0" lvl="0" indent="0" algn="l" rtl="0">
                        <a:spcBef>
                          <a:spcPts val="0"/>
                        </a:spcBef>
                        <a:spcAft>
                          <a:spcPts val="0"/>
                        </a:spcAft>
                        <a:buNone/>
                      </a:pPr>
                      <a:r>
                        <a:rPr lang="en-SG" sz="1400" dirty="0">
                          <a:latin typeface="Helvetica" pitchFamily="2" charset="0"/>
                        </a:rPr>
                        <a:t>o managerInCharge</a:t>
                      </a:r>
                    </a:p>
                    <a:p>
                      <a:pPr marL="0" lvl="0" indent="0" algn="l" rtl="0">
                        <a:spcBef>
                          <a:spcPts val="0"/>
                        </a:spcBef>
                        <a:spcAft>
                          <a:spcPts val="0"/>
                        </a:spcAft>
                        <a:buNone/>
                      </a:pPr>
                      <a:r>
                        <a:rPr lang="en-SG" sz="1400" dirty="0">
                          <a:latin typeface="Helvetica" pitchFamily="2" charset="0"/>
                        </a:rPr>
                        <a:t>o organisation</a:t>
                      </a:r>
                      <a:endParaRPr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157" name="Google Shape;157;p21"/>
          <p:cNvGraphicFramePr/>
          <p:nvPr>
            <p:extLst>
              <p:ext uri="{D42A27DB-BD31-4B8C-83A1-F6EECF244321}">
                <p14:modId xmlns:p14="http://schemas.microsoft.com/office/powerpoint/2010/main" val="3483532081"/>
              </p:ext>
            </p:extLst>
          </p:nvPr>
        </p:nvGraphicFramePr>
        <p:xfrm>
          <a:off x="6132150" y="2211070"/>
          <a:ext cx="2286000" cy="1005780"/>
        </p:xfrm>
        <a:graphic>
          <a:graphicData uri="http://schemas.openxmlformats.org/drawingml/2006/table">
            <a:tbl>
              <a:tblPr>
                <a:noFill/>
                <a:tableStyleId>{377D8C14-1A25-4AD8-961C-B3CD9B57CEFA}</a:tableStyleId>
              </a:tblPr>
              <a:tblGrid>
                <a:gridCol w="22860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sz="1400" b="0" i="0" u="none" strike="noStrike" cap="none" dirty="0">
                          <a:solidFill>
                            <a:srgbClr val="343D3D"/>
                          </a:solidFill>
                          <a:highlight>
                            <a:srgbClr val="FFFFFF"/>
                          </a:highlight>
                          <a:latin typeface="Helvetica" pitchFamily="2" charset="0"/>
                          <a:cs typeface="Arial"/>
                          <a:sym typeface="Arial"/>
                        </a:rPr>
                        <a:t>Farmer</a:t>
                      </a:r>
                      <a:endParaRPr sz="1400" b="0" i="0" u="none" strike="noStrike" cap="none" dirty="0">
                        <a:solidFill>
                          <a:srgbClr val="343D3D"/>
                        </a:solidFill>
                        <a:highlight>
                          <a:srgbClr val="FFFFFF"/>
                        </a:highlight>
                        <a:latin typeface="Helvetica" pitchFamily="2" charset="0"/>
                        <a:cs typeface="Arial"/>
                        <a:sym typeface="Aria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400" dirty="0">
                          <a:latin typeface="Helvetica" pitchFamily="2" charset="0"/>
                        </a:rPr>
                        <a:t>o </a:t>
                      </a:r>
                      <a:r>
                        <a:rPr lang="en-SG" sz="1400" dirty="0" err="1">
                          <a:latin typeface="Helvetica" pitchFamily="2" charset="0"/>
                        </a:rPr>
                        <a:t>farmerLicense</a:t>
                      </a:r>
                      <a:endParaRPr lang="en-SG" sz="1400" dirty="0">
                        <a:latin typeface="Helvetica" pitchFamily="2" charset="0"/>
                      </a:endParaRPr>
                    </a:p>
                    <a:p>
                      <a:pPr marL="0" lvl="0" indent="0" algn="l" rtl="0">
                        <a:spcBef>
                          <a:spcPts val="0"/>
                        </a:spcBef>
                        <a:spcAft>
                          <a:spcPts val="0"/>
                        </a:spcAft>
                        <a:buNone/>
                      </a:pPr>
                      <a:r>
                        <a:rPr lang="en-SG" sz="1400" dirty="0">
                          <a:latin typeface="Helvetica" pitchFamily="2" charset="0"/>
                        </a:rPr>
                        <a:t>o </a:t>
                      </a:r>
                      <a:r>
                        <a:rPr lang="en-SG" sz="1400" dirty="0" err="1">
                          <a:latin typeface="Helvetica" pitchFamily="2" charset="0"/>
                        </a:rPr>
                        <a:t>farmingActivity</a:t>
                      </a:r>
                      <a:endParaRPr dirty="0">
                        <a:latin typeface="Helvetica" pitchFamily="2" charset="0"/>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158" name="Google Shape;158;p21"/>
          <p:cNvGraphicFramePr/>
          <p:nvPr>
            <p:extLst>
              <p:ext uri="{D42A27DB-BD31-4B8C-83A1-F6EECF244321}">
                <p14:modId xmlns:p14="http://schemas.microsoft.com/office/powerpoint/2010/main" val="1503482591"/>
              </p:ext>
            </p:extLst>
          </p:nvPr>
        </p:nvGraphicFramePr>
        <p:xfrm>
          <a:off x="6132150" y="3717425"/>
          <a:ext cx="2286000" cy="1219140"/>
        </p:xfrm>
        <a:graphic>
          <a:graphicData uri="http://schemas.openxmlformats.org/drawingml/2006/table">
            <a:tbl>
              <a:tblPr>
                <a:noFill/>
                <a:tableStyleId>{377D8C14-1A25-4AD8-961C-B3CD9B57CEFA}</a:tableStyleId>
              </a:tblPr>
              <a:tblGrid>
                <a:gridCol w="22860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Font typeface="Arial"/>
                        <a:buNone/>
                      </a:pPr>
                      <a:r>
                        <a:rPr lang="en-SG" sz="1400" b="0" i="0" u="none" strike="noStrike" cap="none" dirty="0">
                          <a:solidFill>
                            <a:srgbClr val="343D3D"/>
                          </a:solidFill>
                          <a:latin typeface="Helvetica" pitchFamily="2" charset="0"/>
                          <a:cs typeface="Arial"/>
                          <a:sym typeface="Arial"/>
                        </a:rPr>
                        <a:t>Distributor</a:t>
                      </a:r>
                      <a:endParaRPr sz="1400" b="0" i="0" u="none" strike="noStrike" cap="none" dirty="0">
                        <a:solidFill>
                          <a:srgbClr val="343D3D"/>
                        </a:solidFill>
                        <a:highlight>
                          <a:srgbClr val="FFFFFF"/>
                        </a:highlight>
                        <a:latin typeface="Helvetica" pitchFamily="2" charset="0"/>
                        <a:cs typeface="Arial"/>
                        <a:sym typeface="Aria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400" dirty="0">
                          <a:latin typeface="Helvetica" pitchFamily="2" charset="0"/>
                        </a:rPr>
                        <a:t>o </a:t>
                      </a:r>
                      <a:r>
                        <a:rPr lang="en-SG" sz="1400" dirty="0" err="1">
                          <a:latin typeface="Helvetica" pitchFamily="2" charset="0"/>
                        </a:rPr>
                        <a:t>distributionCenter</a:t>
                      </a:r>
                      <a:endParaRPr lang="en-SG" sz="1400" dirty="0">
                        <a:latin typeface="Helvetica" pitchFamily="2" charset="0"/>
                      </a:endParaRPr>
                    </a:p>
                    <a:p>
                      <a:pPr marL="0" lvl="0" indent="0" algn="l" rtl="0">
                        <a:spcBef>
                          <a:spcPts val="0"/>
                        </a:spcBef>
                        <a:spcAft>
                          <a:spcPts val="0"/>
                        </a:spcAft>
                        <a:buNone/>
                      </a:pPr>
                      <a:r>
                        <a:rPr lang="en-SG" dirty="0">
                          <a:latin typeface="Helvetica" pitchFamily="2" charset="0"/>
                        </a:rPr>
                        <a:t>o </a:t>
                      </a:r>
                      <a:r>
                        <a:rPr lang="en-SG" dirty="0" err="1">
                          <a:latin typeface="Helvetica" pitchFamily="2" charset="0"/>
                        </a:rPr>
                        <a:t>employeeId</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o company</a:t>
                      </a:r>
                      <a:endParaRPr dirty="0">
                        <a:latin typeface="Helvetica" pitchFamily="2" charset="0"/>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159" name="Google Shape;159;p21"/>
          <p:cNvGraphicFramePr/>
          <p:nvPr>
            <p:extLst>
              <p:ext uri="{D42A27DB-BD31-4B8C-83A1-F6EECF244321}">
                <p14:modId xmlns:p14="http://schemas.microsoft.com/office/powerpoint/2010/main" val="769260992"/>
              </p:ext>
            </p:extLst>
          </p:nvPr>
        </p:nvGraphicFramePr>
        <p:xfrm>
          <a:off x="3430800" y="2606443"/>
          <a:ext cx="2286000" cy="1584000"/>
        </p:xfrm>
        <a:graphic>
          <a:graphicData uri="http://schemas.openxmlformats.org/drawingml/2006/table">
            <a:tbl>
              <a:tblPr>
                <a:noFill/>
                <a:tableStyleId>{377D8C14-1A25-4AD8-961C-B3CD9B57CEFA}</a:tableStyleId>
              </a:tblPr>
              <a:tblGrid>
                <a:gridCol w="2286000">
                  <a:extLst>
                    <a:ext uri="{9D8B030D-6E8A-4147-A177-3AD203B41FA5}">
                      <a16:colId xmlns:a16="http://schemas.microsoft.com/office/drawing/2014/main" val="20000"/>
                    </a:ext>
                  </a:extLst>
                </a:gridCol>
              </a:tblGrid>
              <a:tr h="397239">
                <a:tc>
                  <a:txBody>
                    <a:bodyPr/>
                    <a:lstStyle/>
                    <a:p>
                      <a:pPr marL="0" lvl="0" indent="0" algn="l" rtl="0">
                        <a:spcBef>
                          <a:spcPts val="0"/>
                        </a:spcBef>
                        <a:spcAft>
                          <a:spcPts val="0"/>
                        </a:spcAft>
                        <a:buNone/>
                      </a:pPr>
                      <a:r>
                        <a:rPr lang="en" sz="1400" dirty="0">
                          <a:solidFill>
                            <a:srgbClr val="343D3D"/>
                          </a:solidFill>
                          <a:highlight>
                            <a:srgbClr val="FFFFFF"/>
                          </a:highlight>
                          <a:latin typeface="Helvetica" pitchFamily="2" charset="0"/>
                        </a:rPr>
                        <a:t>User</a:t>
                      </a:r>
                      <a:endParaRPr sz="1400" dirty="0">
                        <a:latin typeface="Helvetica" pitchFamily="2" charset="0"/>
                      </a:endParaRPr>
                    </a:p>
                  </a:txBody>
                  <a:tcPr marL="91425" marR="91425" marT="91425" marB="91425"/>
                </a:tc>
                <a:extLst>
                  <a:ext uri="{0D108BD9-81ED-4DB2-BD59-A6C34878D82A}">
                    <a16:rowId xmlns:a16="http://schemas.microsoft.com/office/drawing/2014/main" val="10000"/>
                  </a:ext>
                </a:extLst>
              </a:tr>
              <a:tr h="1186761">
                <a:tc>
                  <a:txBody>
                    <a:bodyPr/>
                    <a:lstStyle/>
                    <a:p>
                      <a:pPr marL="0" lvl="0" indent="0" algn="l" rtl="0">
                        <a:spcBef>
                          <a:spcPts val="0"/>
                        </a:spcBef>
                        <a:spcAft>
                          <a:spcPts val="0"/>
                        </a:spcAft>
                        <a:buNone/>
                      </a:pPr>
                      <a:r>
                        <a:rPr lang="en" sz="1400" dirty="0">
                          <a:latin typeface="Helvetica" pitchFamily="2" charset="0"/>
                        </a:rPr>
                        <a:t>o ID</a:t>
                      </a:r>
                      <a:endParaRPr sz="1400" dirty="0">
                        <a:latin typeface="Helvetica" pitchFamily="2" charset="0"/>
                      </a:endParaRPr>
                    </a:p>
                    <a:p>
                      <a:pPr marL="0" lvl="0" indent="0" algn="l" rtl="0">
                        <a:spcBef>
                          <a:spcPts val="0"/>
                        </a:spcBef>
                        <a:spcAft>
                          <a:spcPts val="0"/>
                        </a:spcAft>
                        <a:buNone/>
                      </a:pPr>
                      <a:r>
                        <a:rPr lang="en" sz="1400" dirty="0">
                          <a:latin typeface="Helvetica" pitchFamily="2" charset="0"/>
                        </a:rPr>
                        <a:t>o </a:t>
                      </a:r>
                      <a:r>
                        <a:rPr lang="en-SG" sz="1400" dirty="0">
                          <a:latin typeface="Helvetica" pitchFamily="2" charset="0"/>
                        </a:rPr>
                        <a:t>name</a:t>
                      </a:r>
                      <a:endParaRPr sz="1400" dirty="0">
                        <a:latin typeface="Helvetica" pitchFamily="2" charset="0"/>
                      </a:endParaRPr>
                    </a:p>
                    <a:p>
                      <a:pPr marL="0" lvl="0" indent="0" algn="l" rtl="0">
                        <a:spcBef>
                          <a:spcPts val="0"/>
                        </a:spcBef>
                        <a:spcAft>
                          <a:spcPts val="0"/>
                        </a:spcAft>
                        <a:buNone/>
                      </a:pPr>
                      <a:r>
                        <a:rPr lang="en" sz="1400" dirty="0">
                          <a:latin typeface="Helvetica" pitchFamily="2" charset="0"/>
                        </a:rPr>
                        <a:t>o address</a:t>
                      </a:r>
                      <a:endParaRPr sz="1400" dirty="0">
                        <a:latin typeface="Helvetica" pitchFamily="2" charset="0"/>
                      </a:endParaRPr>
                    </a:p>
                    <a:p>
                      <a:pPr marL="0" lvl="0" indent="0" algn="l" rtl="0">
                        <a:spcBef>
                          <a:spcPts val="0"/>
                        </a:spcBef>
                        <a:spcAft>
                          <a:spcPts val="0"/>
                        </a:spcAft>
                        <a:buNone/>
                      </a:pPr>
                      <a:r>
                        <a:rPr lang="en" sz="1400" dirty="0">
                          <a:latin typeface="Helvetica" pitchFamily="2" charset="0"/>
                        </a:rPr>
                        <a:t>o </a:t>
                      </a:r>
                      <a:r>
                        <a:rPr lang="en" sz="1400" dirty="0" err="1">
                          <a:latin typeface="Helvetica" pitchFamily="2" charset="0"/>
                        </a:rPr>
                        <a:t>contactNumber</a:t>
                      </a:r>
                      <a:endParaRPr sz="1400" dirty="0">
                        <a:latin typeface="Helvetica" pitchFamily="2" charset="0"/>
                      </a:endParaRPr>
                    </a:p>
                  </a:txBody>
                  <a:tcPr marL="91425" marR="91425" marT="91425" marB="91425"/>
                </a:tc>
                <a:extLst>
                  <a:ext uri="{0D108BD9-81ED-4DB2-BD59-A6C34878D82A}">
                    <a16:rowId xmlns:a16="http://schemas.microsoft.com/office/drawing/2014/main" val="10001"/>
                  </a:ext>
                </a:extLst>
              </a:tr>
            </a:tbl>
          </a:graphicData>
        </a:graphic>
      </p:graphicFrame>
      <p:cxnSp>
        <p:nvCxnSpPr>
          <p:cNvPr id="160" name="Google Shape;160;p21"/>
          <p:cNvCxnSpPr>
            <a:cxnSpLocks/>
            <a:stCxn id="157" idx="1"/>
            <a:endCxn id="159" idx="3"/>
          </p:cNvCxnSpPr>
          <p:nvPr/>
        </p:nvCxnSpPr>
        <p:spPr>
          <a:xfrm flipH="1">
            <a:off x="5716800" y="2713960"/>
            <a:ext cx="415350" cy="684483"/>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21"/>
          <p:cNvCxnSpPr>
            <a:cxnSpLocks/>
          </p:cNvCxnSpPr>
          <p:nvPr/>
        </p:nvCxnSpPr>
        <p:spPr>
          <a:xfrm flipH="1" flipV="1">
            <a:off x="5714924" y="3717425"/>
            <a:ext cx="417226" cy="552804"/>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1"/>
          <p:cNvCxnSpPr>
            <a:cxnSpLocks/>
            <a:stCxn id="154" idx="3"/>
          </p:cNvCxnSpPr>
          <p:nvPr/>
        </p:nvCxnSpPr>
        <p:spPr>
          <a:xfrm>
            <a:off x="3015450" y="2713960"/>
            <a:ext cx="415350" cy="501733"/>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21"/>
          <p:cNvCxnSpPr>
            <a:cxnSpLocks/>
          </p:cNvCxnSpPr>
          <p:nvPr/>
        </p:nvCxnSpPr>
        <p:spPr>
          <a:xfrm flipV="1">
            <a:off x="3013574" y="3717425"/>
            <a:ext cx="417226" cy="660239"/>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graphicFrame>
        <p:nvGraphicFramePr>
          <p:cNvPr id="170" name="Google Shape;170;p22"/>
          <p:cNvGraphicFramePr/>
          <p:nvPr>
            <p:extLst>
              <p:ext uri="{D42A27DB-BD31-4B8C-83A1-F6EECF244321}">
                <p14:modId xmlns:p14="http://schemas.microsoft.com/office/powerpoint/2010/main" val="72291843"/>
              </p:ext>
            </p:extLst>
          </p:nvPr>
        </p:nvGraphicFramePr>
        <p:xfrm>
          <a:off x="932678" y="2020415"/>
          <a:ext cx="3540760" cy="2926020"/>
        </p:xfrm>
        <a:graphic>
          <a:graphicData uri="http://schemas.openxmlformats.org/drawingml/2006/table">
            <a:tbl>
              <a:tblPr>
                <a:noFill/>
                <a:tableStyleId>{377D8C14-1A25-4AD8-961C-B3CD9B57CEFA}</a:tableStyleId>
              </a:tblPr>
              <a:tblGrid>
                <a:gridCol w="354076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SG" b="1" dirty="0">
                          <a:solidFill>
                            <a:schemeClr val="tx1"/>
                          </a:solidFill>
                          <a:latin typeface="Helvetica" pitchFamily="2" charset="0"/>
                        </a:rPr>
                        <a:t>Crop</a:t>
                      </a:r>
                      <a:endParaRPr b="1" dirty="0">
                        <a:solidFill>
                          <a:schemeClr val="tx1"/>
                        </a:solidFill>
                        <a:latin typeface="Helvetica" pitchFamily="2" charset="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cropId</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String</a:t>
                      </a:r>
                      <a:r>
                        <a:rPr lang="en-SG" dirty="0">
                          <a:latin typeface="Helvetica" pitchFamily="2" charset="0"/>
                        </a:rPr>
                        <a:t> name</a:t>
                      </a: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UOM</a:t>
                      </a:r>
                      <a:r>
                        <a:rPr lang="en-SG" dirty="0">
                          <a:latin typeface="Helvetica" pitchFamily="2" charset="0"/>
                        </a:rPr>
                        <a:t> </a:t>
                      </a:r>
                      <a:r>
                        <a:rPr lang="en-SG" dirty="0" err="1">
                          <a:latin typeface="Helvetica" pitchFamily="2" charset="0"/>
                        </a:rPr>
                        <a:t>unitOfMeasurements</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harvestedDate</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harvestedTime</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Integer</a:t>
                      </a:r>
                      <a:r>
                        <a:rPr lang="en-SG" dirty="0">
                          <a:latin typeface="Helvetica" pitchFamily="2" charset="0"/>
                        </a:rPr>
                        <a:t> quantity</a:t>
                      </a: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COLLECTION</a:t>
                      </a:r>
                      <a:r>
                        <a:rPr lang="en-SG" dirty="0">
                          <a:latin typeface="Helvetica" pitchFamily="2" charset="0"/>
                        </a:rPr>
                        <a:t> collects</a:t>
                      </a: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hashTransaction</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Farmer</a:t>
                      </a:r>
                      <a:r>
                        <a:rPr lang="en-SG" dirty="0">
                          <a:latin typeface="Helvetica" pitchFamily="2" charset="0"/>
                        </a:rPr>
                        <a:t> </a:t>
                      </a:r>
                      <a:r>
                        <a:rPr lang="en-SG" dirty="0" err="1">
                          <a:latin typeface="Helvetica" pitchFamily="2" charset="0"/>
                        </a:rPr>
                        <a:t>farmer</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Producer</a:t>
                      </a:r>
                      <a:r>
                        <a:rPr lang="en-SG" dirty="0">
                          <a:latin typeface="Helvetica" pitchFamily="2" charset="0"/>
                        </a:rPr>
                        <a:t> </a:t>
                      </a:r>
                      <a:r>
                        <a:rPr lang="en-SG" dirty="0" err="1">
                          <a:latin typeface="Helvetica" pitchFamily="2" charset="0"/>
                        </a:rPr>
                        <a:t>producer</a:t>
                      </a:r>
                      <a:r>
                        <a:rPr lang="en-SG" dirty="0">
                          <a:latin typeface="Helvetica" pitchFamily="2" charset="0"/>
                        </a:rPr>
                        <a:t> optional</a:t>
                      </a:r>
                    </a:p>
                    <a:p>
                      <a:pPr marL="0" lvl="0" indent="0" algn="l" rtl="0">
                        <a:spcBef>
                          <a:spcPts val="0"/>
                        </a:spcBef>
                        <a:spcAft>
                          <a:spcPts val="0"/>
                        </a:spcAft>
                        <a:buNone/>
                      </a:pPr>
                      <a:r>
                        <a:rPr lang="en-SG" dirty="0">
                          <a:latin typeface="Helvetica" pitchFamily="2" charset="0"/>
                        </a:rPr>
                        <a:t>  --&gt; </a:t>
                      </a:r>
                      <a:r>
                        <a:rPr lang="en-SG" b="1" dirty="0" err="1">
                          <a:latin typeface="Helvetica" pitchFamily="2" charset="0"/>
                        </a:rPr>
                        <a:t>FinishedGood</a:t>
                      </a:r>
                      <a:r>
                        <a:rPr lang="en-SG" dirty="0">
                          <a:latin typeface="Helvetica" pitchFamily="2" charset="0"/>
                        </a:rPr>
                        <a:t> </a:t>
                      </a:r>
                      <a:r>
                        <a:rPr lang="en-SG" dirty="0" err="1">
                          <a:latin typeface="Helvetica" pitchFamily="2" charset="0"/>
                        </a:rPr>
                        <a:t>finishedGood</a:t>
                      </a:r>
                      <a:r>
                        <a:rPr lang="en-SG" dirty="0">
                          <a:latin typeface="Helvetica" pitchFamily="2" charset="0"/>
                        </a:rPr>
                        <a:t> optional</a:t>
                      </a:r>
                      <a:endParaRPr dirty="0">
                        <a:latin typeface="Helvetica" pitchFamily="2" charset="0"/>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 name="Google Shape;170;p22">
            <a:extLst>
              <a:ext uri="{FF2B5EF4-FFF2-40B4-BE49-F238E27FC236}">
                <a16:creationId xmlns:a16="http://schemas.microsoft.com/office/drawing/2014/main" id="{AD013A9D-44A5-4FFA-8089-F12D3671E384}"/>
              </a:ext>
            </a:extLst>
          </p:cNvPr>
          <p:cNvGraphicFramePr/>
          <p:nvPr>
            <p:extLst>
              <p:ext uri="{D42A27DB-BD31-4B8C-83A1-F6EECF244321}">
                <p14:modId xmlns:p14="http://schemas.microsoft.com/office/powerpoint/2010/main" val="2479044423"/>
              </p:ext>
            </p:extLst>
          </p:nvPr>
        </p:nvGraphicFramePr>
        <p:xfrm>
          <a:off x="5037076" y="1163696"/>
          <a:ext cx="3540760" cy="3779460"/>
        </p:xfrm>
        <a:graphic>
          <a:graphicData uri="http://schemas.openxmlformats.org/drawingml/2006/table">
            <a:tbl>
              <a:tblPr>
                <a:noFill/>
                <a:tableStyleId>{377D8C14-1A25-4AD8-961C-B3CD9B57CEFA}</a:tableStyleId>
              </a:tblPr>
              <a:tblGrid>
                <a:gridCol w="354076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SG" b="1" dirty="0" err="1">
                          <a:solidFill>
                            <a:schemeClr val="tx1"/>
                          </a:solidFill>
                          <a:latin typeface="Helvetica" pitchFamily="2" charset="0"/>
                        </a:rPr>
                        <a:t>FinishedGood</a:t>
                      </a:r>
                      <a:endParaRPr b="1" dirty="0">
                        <a:solidFill>
                          <a:schemeClr val="tx1"/>
                        </a:solidFill>
                        <a:latin typeface="Helvetica" pitchFamily="2" charset="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goodId</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PackType</a:t>
                      </a:r>
                      <a:r>
                        <a:rPr lang="en-SG" dirty="0">
                          <a:latin typeface="Helvetica" pitchFamily="2" charset="0"/>
                        </a:rPr>
                        <a:t> </a:t>
                      </a:r>
                      <a:r>
                        <a:rPr lang="en-SG" dirty="0" err="1">
                          <a:latin typeface="Helvetica" pitchFamily="2" charset="0"/>
                        </a:rPr>
                        <a:t>packType</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processedDate</a:t>
                      </a:r>
                      <a:r>
                        <a:rPr lang="en-SG" dirty="0">
                          <a:latin typeface="Helvetica" pitchFamily="2" charset="0"/>
                        </a:rPr>
                        <a:t> </a:t>
                      </a: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processedTime</a:t>
                      </a:r>
                      <a:r>
                        <a:rPr lang="en-SG" dirty="0">
                          <a:latin typeface="Helvetica" pitchFamily="2" charset="0"/>
                        </a:rPr>
                        <a:t> </a:t>
                      </a: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deliveredDate</a:t>
                      </a:r>
                      <a:r>
                        <a:rPr lang="en-SG" dirty="0">
                          <a:latin typeface="Helvetica" pitchFamily="2" charset="0"/>
                        </a:rPr>
                        <a:t> optional</a:t>
                      </a:r>
                    </a:p>
                    <a:p>
                      <a:pPr marL="0" lvl="0" indent="0" algn="l" rtl="0">
                        <a:spcBef>
                          <a:spcPts val="0"/>
                        </a:spcBef>
                        <a:spcAft>
                          <a:spcPts val="0"/>
                        </a:spcAft>
                        <a:buNone/>
                      </a:pPr>
                      <a:r>
                        <a:rPr lang="en-SG" dirty="0">
                          <a:latin typeface="Helvetica" pitchFamily="2" charset="0"/>
                        </a:rPr>
                        <a:t>  o </a:t>
                      </a:r>
                      <a:r>
                        <a:rPr lang="en-SG" b="1" dirty="0" err="1">
                          <a:latin typeface="Helvetica" pitchFamily="2" charset="0"/>
                        </a:rPr>
                        <a:t>DateTime</a:t>
                      </a:r>
                      <a:r>
                        <a:rPr lang="en-SG" dirty="0">
                          <a:latin typeface="Helvetica" pitchFamily="2" charset="0"/>
                        </a:rPr>
                        <a:t> </a:t>
                      </a:r>
                      <a:r>
                        <a:rPr lang="en-SG" dirty="0" err="1">
                          <a:latin typeface="Helvetica" pitchFamily="2" charset="0"/>
                        </a:rPr>
                        <a:t>deliveredTime</a:t>
                      </a:r>
                      <a:r>
                        <a:rPr lang="en-SG" dirty="0">
                          <a:latin typeface="Helvetica" pitchFamily="2" charset="0"/>
                        </a:rPr>
                        <a:t> optional</a:t>
                      </a: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Status</a:t>
                      </a:r>
                      <a:r>
                        <a:rPr lang="en-SG" dirty="0">
                          <a:latin typeface="Helvetica" pitchFamily="2" charset="0"/>
                        </a:rPr>
                        <a:t> </a:t>
                      </a:r>
                      <a:r>
                        <a:rPr lang="en-SG" dirty="0" err="1">
                          <a:latin typeface="Helvetica" pitchFamily="2" charset="0"/>
                        </a:rPr>
                        <a:t>status</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Integer</a:t>
                      </a:r>
                      <a:r>
                        <a:rPr lang="en-SG" dirty="0">
                          <a:latin typeface="Helvetica" pitchFamily="2" charset="0"/>
                        </a:rPr>
                        <a:t> quantity</a:t>
                      </a: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UOM</a:t>
                      </a:r>
                      <a:r>
                        <a:rPr lang="en-SG" dirty="0">
                          <a:latin typeface="Helvetica" pitchFamily="2" charset="0"/>
                        </a:rPr>
                        <a:t> </a:t>
                      </a:r>
                      <a:r>
                        <a:rPr lang="en-SG" dirty="0" err="1">
                          <a:latin typeface="Helvetica" pitchFamily="2" charset="0"/>
                        </a:rPr>
                        <a:t>unitOfMeasurements</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hashTransaction</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Crop</a:t>
                      </a:r>
                      <a:r>
                        <a:rPr lang="en-SG" dirty="0">
                          <a:latin typeface="Helvetica" pitchFamily="2" charset="0"/>
                        </a:rPr>
                        <a:t> </a:t>
                      </a:r>
                      <a:r>
                        <a:rPr lang="en-SG" dirty="0" err="1">
                          <a:latin typeface="Helvetica" pitchFamily="2" charset="0"/>
                        </a:rPr>
                        <a:t>collectedCrop</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Farmer</a:t>
                      </a:r>
                      <a:r>
                        <a:rPr lang="en-SG" dirty="0">
                          <a:latin typeface="Helvetica" pitchFamily="2" charset="0"/>
                        </a:rPr>
                        <a:t> </a:t>
                      </a:r>
                      <a:r>
                        <a:rPr lang="en-SG" dirty="0" err="1">
                          <a:latin typeface="Helvetica" pitchFamily="2" charset="0"/>
                        </a:rPr>
                        <a:t>sourceOwner</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Producer</a:t>
                      </a:r>
                      <a:r>
                        <a:rPr lang="en-SG" dirty="0">
                          <a:latin typeface="Helvetica" pitchFamily="2" charset="0"/>
                        </a:rPr>
                        <a:t> </a:t>
                      </a:r>
                      <a:r>
                        <a:rPr lang="en-SG" dirty="0" err="1">
                          <a:latin typeface="Helvetica" pitchFamily="2" charset="0"/>
                        </a:rPr>
                        <a:t>producer</a:t>
                      </a:r>
                      <a:endParaRPr lang="en-SG" dirty="0">
                        <a:latin typeface="Helvetica" pitchFamily="2" charset="0"/>
                      </a:endParaRP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Distributor</a:t>
                      </a:r>
                      <a:r>
                        <a:rPr lang="en-SG" dirty="0">
                          <a:latin typeface="Helvetica" pitchFamily="2" charset="0"/>
                        </a:rPr>
                        <a:t> </a:t>
                      </a:r>
                      <a:r>
                        <a:rPr lang="en-SG" dirty="0" err="1">
                          <a:latin typeface="Helvetica" pitchFamily="2" charset="0"/>
                        </a:rPr>
                        <a:t>distributor</a:t>
                      </a:r>
                      <a:r>
                        <a:rPr lang="en-SG" dirty="0">
                          <a:latin typeface="Helvetica" pitchFamily="2" charset="0"/>
                        </a:rPr>
                        <a:t> optional</a:t>
                      </a:r>
                    </a:p>
                    <a:p>
                      <a:pPr marL="0" lvl="0" indent="0" algn="l" rtl="0">
                        <a:spcBef>
                          <a:spcPts val="0"/>
                        </a:spcBef>
                        <a:spcAft>
                          <a:spcPts val="0"/>
                        </a:spcAft>
                        <a:buNone/>
                      </a:pPr>
                      <a:r>
                        <a:rPr lang="en-SG" dirty="0">
                          <a:latin typeface="Helvetica" pitchFamily="2" charset="0"/>
                        </a:rPr>
                        <a:t>  --&gt; </a:t>
                      </a:r>
                      <a:r>
                        <a:rPr lang="en-SG" b="1" dirty="0">
                          <a:latin typeface="Helvetica" pitchFamily="2" charset="0"/>
                        </a:rPr>
                        <a:t>Retailer</a:t>
                      </a:r>
                      <a:r>
                        <a:rPr lang="en-SG" dirty="0">
                          <a:latin typeface="Helvetica" pitchFamily="2" charset="0"/>
                        </a:rPr>
                        <a:t> </a:t>
                      </a:r>
                      <a:r>
                        <a:rPr lang="en-SG" dirty="0" err="1">
                          <a:latin typeface="Helvetica" pitchFamily="2" charset="0"/>
                        </a:rPr>
                        <a:t>retailer</a:t>
                      </a:r>
                      <a:r>
                        <a:rPr lang="en-SG" dirty="0">
                          <a:latin typeface="Helvetica" pitchFamily="2" charset="0"/>
                        </a:rPr>
                        <a:t> optional</a:t>
                      </a:r>
                      <a:endParaRPr dirty="0">
                        <a:latin typeface="Helvetica" pitchFamily="2"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9" name="Picture 8">
            <a:extLst>
              <a:ext uri="{FF2B5EF4-FFF2-40B4-BE49-F238E27FC236}">
                <a16:creationId xmlns:a16="http://schemas.microsoft.com/office/drawing/2014/main" id="{598842AC-D272-7447-AB60-F63385BF65BB}"/>
              </a:ext>
            </a:extLst>
          </p:cNvPr>
          <p:cNvPicPr>
            <a:picLocks noChangeAspect="1"/>
          </p:cNvPicPr>
          <p:nvPr/>
        </p:nvPicPr>
        <p:blipFill>
          <a:blip r:embed="rId3">
            <a:alphaModFix amt="10000"/>
          </a:blip>
          <a:stretch>
            <a:fillRect/>
          </a:stretch>
        </p:blipFill>
        <p:spPr>
          <a:xfrm>
            <a:off x="-11784" y="494305"/>
            <a:ext cx="9155784" cy="5142036"/>
          </a:xfrm>
          <a:prstGeom prst="rect">
            <a:avLst/>
          </a:prstGeom>
        </p:spPr>
      </p:pic>
      <p:sp>
        <p:nvSpPr>
          <p:cNvPr id="17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Transactions</a:t>
            </a:r>
            <a:endParaRPr/>
          </a:p>
        </p:txBody>
      </p:sp>
      <p:graphicFrame>
        <p:nvGraphicFramePr>
          <p:cNvPr id="176" name="Google Shape;176;p23"/>
          <p:cNvGraphicFramePr/>
          <p:nvPr>
            <p:extLst>
              <p:ext uri="{D42A27DB-BD31-4B8C-83A1-F6EECF244321}">
                <p14:modId xmlns:p14="http://schemas.microsoft.com/office/powerpoint/2010/main" val="3230870553"/>
              </p:ext>
            </p:extLst>
          </p:nvPr>
        </p:nvGraphicFramePr>
        <p:xfrm>
          <a:off x="729450" y="2292855"/>
          <a:ext cx="3071600" cy="2345580"/>
        </p:xfrm>
        <a:graphic>
          <a:graphicData uri="http://schemas.openxmlformats.org/drawingml/2006/table">
            <a:tbl>
              <a:tblPr>
                <a:noFill/>
                <a:tableStyleId>{377D8C14-1A25-4AD8-961C-B3CD9B57CEFA}</a:tableStyleId>
              </a:tblPr>
              <a:tblGrid>
                <a:gridCol w="3071600">
                  <a:extLst>
                    <a:ext uri="{9D8B030D-6E8A-4147-A177-3AD203B41FA5}">
                      <a16:colId xmlns:a16="http://schemas.microsoft.com/office/drawing/2014/main" val="20000"/>
                    </a:ext>
                  </a:extLst>
                </a:gridCol>
              </a:tblGrid>
              <a:tr h="455850">
                <a:tc>
                  <a:txBody>
                    <a:bodyPr/>
                    <a:lstStyle/>
                    <a:p>
                      <a:pPr marL="0" lvl="0" indent="0" algn="l" rtl="0">
                        <a:spcBef>
                          <a:spcPts val="0"/>
                        </a:spcBef>
                        <a:spcAft>
                          <a:spcPts val="0"/>
                        </a:spcAft>
                        <a:buNone/>
                      </a:pPr>
                      <a:r>
                        <a:rPr lang="en-SG" dirty="0">
                          <a:latin typeface="Helvetica" pitchFamily="2" charset="0"/>
                        </a:rPr>
                        <a:t>FarmerCreateBatch</a:t>
                      </a:r>
                      <a:endParaRPr dirty="0">
                        <a:latin typeface="Helvetica" pitchFamily="2" charset="0"/>
                      </a:endParaRPr>
                    </a:p>
                  </a:txBody>
                  <a:tcPr marL="91425" marR="91425" marT="91425" marB="91425"/>
                </a:tc>
                <a:extLst>
                  <a:ext uri="{0D108BD9-81ED-4DB2-BD59-A6C34878D82A}">
                    <a16:rowId xmlns:a16="http://schemas.microsoft.com/office/drawing/2014/main" val="10000"/>
                  </a:ext>
                </a:extLst>
              </a:tr>
              <a:tr h="1062200">
                <a:tc>
                  <a:txBody>
                    <a:bodyPr/>
                    <a:lstStyle/>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cropId</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String</a:t>
                      </a:r>
                      <a:r>
                        <a:rPr lang="en-SG" dirty="0">
                          <a:latin typeface="Helvetica" pitchFamily="2" charset="0"/>
                        </a:rPr>
                        <a:t> name</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Integer</a:t>
                      </a:r>
                      <a:r>
                        <a:rPr lang="en-SG" dirty="0">
                          <a:latin typeface="Helvetica" pitchFamily="2" charset="0"/>
                        </a:rPr>
                        <a:t> quantity</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UOM</a:t>
                      </a:r>
                      <a:r>
                        <a:rPr lang="en-SG" dirty="0">
                          <a:latin typeface="Helvetica" pitchFamily="2" charset="0"/>
                        </a:rPr>
                        <a:t> </a:t>
                      </a:r>
                      <a:r>
                        <a:rPr lang="en-SG" dirty="0" err="1">
                          <a:latin typeface="Helvetica" pitchFamily="2" charset="0"/>
                        </a:rPr>
                        <a:t>unitOfMeasurements</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COLLECTION</a:t>
                      </a:r>
                      <a:r>
                        <a:rPr lang="en-SG" dirty="0">
                          <a:latin typeface="Helvetica" pitchFamily="2" charset="0"/>
                        </a:rPr>
                        <a:t> collects</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o </a:t>
                      </a:r>
                      <a:r>
                        <a:rPr lang="en-SG" b="1" dirty="0">
                          <a:latin typeface="Helvetica" pitchFamily="2" charset="0"/>
                        </a:rPr>
                        <a:t>String</a:t>
                      </a:r>
                      <a:r>
                        <a:rPr lang="en-SG" dirty="0">
                          <a:latin typeface="Helvetica" pitchFamily="2" charset="0"/>
                        </a:rPr>
                        <a:t> </a:t>
                      </a:r>
                      <a:r>
                        <a:rPr lang="en-SG" dirty="0" err="1">
                          <a:latin typeface="Helvetica" pitchFamily="2" charset="0"/>
                        </a:rPr>
                        <a:t>hashTransaction</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--&gt; </a:t>
                      </a:r>
                      <a:r>
                        <a:rPr lang="en-SG" b="1" dirty="0">
                          <a:latin typeface="Helvetica" pitchFamily="2" charset="0"/>
                        </a:rPr>
                        <a:t>Farmer</a:t>
                      </a:r>
                      <a:r>
                        <a:rPr lang="en-SG" dirty="0">
                          <a:latin typeface="Helvetica" pitchFamily="2" charset="0"/>
                        </a:rPr>
                        <a:t> farmer</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 --&gt; </a:t>
                      </a:r>
                      <a:r>
                        <a:rPr lang="en-SG" b="1" dirty="0">
                          <a:latin typeface="Helvetica" pitchFamily="2" charset="0"/>
                        </a:rPr>
                        <a:t>Producer</a:t>
                      </a:r>
                      <a:r>
                        <a:rPr lang="en-SG" dirty="0">
                          <a:latin typeface="Helvetica" pitchFamily="2" charset="0"/>
                        </a:rPr>
                        <a:t> producer</a:t>
                      </a:r>
                      <a:endParaRPr sz="1400" b="0" i="0" u="none" strike="noStrike" cap="none" dirty="0">
                        <a:solidFill>
                          <a:srgbClr val="000000"/>
                        </a:solidFill>
                        <a:latin typeface="Helvetica" pitchFamily="2" charset="0"/>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grpSp>
        <p:nvGrpSpPr>
          <p:cNvPr id="6" name="Group 5">
            <a:extLst>
              <a:ext uri="{FF2B5EF4-FFF2-40B4-BE49-F238E27FC236}">
                <a16:creationId xmlns:a16="http://schemas.microsoft.com/office/drawing/2014/main" id="{EB7AC825-1743-4A60-98D9-E827192880BD}"/>
              </a:ext>
            </a:extLst>
          </p:cNvPr>
          <p:cNvGrpSpPr/>
          <p:nvPr/>
        </p:nvGrpSpPr>
        <p:grpSpPr>
          <a:xfrm>
            <a:off x="5467380" y="2571750"/>
            <a:ext cx="2292615" cy="1329898"/>
            <a:chOff x="5445346" y="2375251"/>
            <a:chExt cx="2292615" cy="1329898"/>
          </a:xfrm>
        </p:grpSpPr>
        <p:pic>
          <p:nvPicPr>
            <p:cNvPr id="3" name="Graphic 2" descr="Farmer&#10;">
              <a:extLst>
                <a:ext uri="{FF2B5EF4-FFF2-40B4-BE49-F238E27FC236}">
                  <a16:creationId xmlns:a16="http://schemas.microsoft.com/office/drawing/2014/main" id="{575918E8-382B-41D9-B685-1E9053B6480A}"/>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5803" y="2375251"/>
              <a:ext cx="914400" cy="914400"/>
            </a:xfrm>
            <a:prstGeom prst="rect">
              <a:avLst/>
            </a:prstGeom>
          </p:spPr>
        </p:pic>
        <p:sp>
          <p:nvSpPr>
            <p:cNvPr id="5" name="TextBox 4">
              <a:extLst>
                <a:ext uri="{FF2B5EF4-FFF2-40B4-BE49-F238E27FC236}">
                  <a16:creationId xmlns:a16="http://schemas.microsoft.com/office/drawing/2014/main" id="{9C83AA30-07F4-4383-8928-74A99A367B61}"/>
                </a:ext>
              </a:extLst>
            </p:cNvPr>
            <p:cNvSpPr txBox="1"/>
            <p:nvPr/>
          </p:nvSpPr>
          <p:spPr>
            <a:xfrm>
              <a:off x="5445346" y="3181929"/>
              <a:ext cx="2292615" cy="523220"/>
            </a:xfrm>
            <a:prstGeom prst="rect">
              <a:avLst/>
            </a:prstGeom>
            <a:noFill/>
          </p:spPr>
          <p:txBody>
            <a:bodyPr wrap="none" rtlCol="0">
              <a:spAutoFit/>
            </a:bodyPr>
            <a:lstStyle/>
            <a:p>
              <a:pPr algn="ctr"/>
              <a:r>
                <a:rPr lang="en-SG" dirty="0"/>
                <a:t>Farmer</a:t>
              </a:r>
            </a:p>
            <a:p>
              <a:pPr algn="ctr"/>
              <a:r>
                <a:rPr lang="en-SG" dirty="0"/>
                <a:t>Kok Fah Technology Farm</a:t>
              </a:r>
            </a:p>
          </p:txBody>
        </p:sp>
      </p:grpSp>
      <p:cxnSp>
        <p:nvCxnSpPr>
          <p:cNvPr id="8" name="Straight Connector 7">
            <a:extLst>
              <a:ext uri="{FF2B5EF4-FFF2-40B4-BE49-F238E27FC236}">
                <a16:creationId xmlns:a16="http://schemas.microsoft.com/office/drawing/2014/main" id="{8FF04193-C3BF-4796-ABCA-A04D47562C42}"/>
              </a:ext>
            </a:extLst>
          </p:cNvPr>
          <p:cNvCxnSpPr/>
          <p:nvPr/>
        </p:nvCxnSpPr>
        <p:spPr>
          <a:xfrm flipV="1">
            <a:off x="3801050" y="3327094"/>
            <a:ext cx="2373915" cy="31294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EEE727E-605B-E24C-9C94-9EF9BA6E31F5}"/>
              </a:ext>
            </a:extLst>
          </p:cNvPr>
          <p:cNvPicPr>
            <a:picLocks noChangeAspect="1"/>
          </p:cNvPicPr>
          <p:nvPr/>
        </p:nvPicPr>
        <p:blipFill rotWithShape="1">
          <a:blip r:embed="rId6"/>
          <a:srcRect l="9142" t="33000" r="17119" b="33918"/>
          <a:stretch/>
        </p:blipFill>
        <p:spPr>
          <a:xfrm>
            <a:off x="5467380" y="3901648"/>
            <a:ext cx="1722127" cy="5450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4" name="Picture 13">
            <a:extLst>
              <a:ext uri="{FF2B5EF4-FFF2-40B4-BE49-F238E27FC236}">
                <a16:creationId xmlns:a16="http://schemas.microsoft.com/office/drawing/2014/main" id="{956ABD49-F662-5749-B56E-5BED805D6588}"/>
              </a:ext>
            </a:extLst>
          </p:cNvPr>
          <p:cNvPicPr>
            <a:picLocks noChangeAspect="1"/>
          </p:cNvPicPr>
          <p:nvPr/>
        </p:nvPicPr>
        <p:blipFill>
          <a:blip r:embed="rId3">
            <a:alphaModFix amt="5000"/>
          </a:blip>
          <a:stretch>
            <a:fillRect/>
          </a:stretch>
        </p:blipFill>
        <p:spPr>
          <a:xfrm>
            <a:off x="-16626" y="464350"/>
            <a:ext cx="9196723" cy="4679150"/>
          </a:xfrm>
          <a:prstGeom prst="rect">
            <a:avLst/>
          </a:prstGeom>
        </p:spPr>
      </p:pic>
      <p:sp>
        <p:nvSpPr>
          <p:cNvPr id="17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Transactions</a:t>
            </a:r>
            <a:endParaRPr dirty="0"/>
          </a:p>
        </p:txBody>
      </p:sp>
      <p:graphicFrame>
        <p:nvGraphicFramePr>
          <p:cNvPr id="4" name="Google Shape;176;p23">
            <a:extLst>
              <a:ext uri="{FF2B5EF4-FFF2-40B4-BE49-F238E27FC236}">
                <a16:creationId xmlns:a16="http://schemas.microsoft.com/office/drawing/2014/main" id="{C615423D-DE62-4693-9C8B-3015DBD9C872}"/>
              </a:ext>
            </a:extLst>
          </p:cNvPr>
          <p:cNvGraphicFramePr/>
          <p:nvPr>
            <p:extLst>
              <p:ext uri="{D42A27DB-BD31-4B8C-83A1-F6EECF244321}">
                <p14:modId xmlns:p14="http://schemas.microsoft.com/office/powerpoint/2010/main" val="78840797"/>
              </p:ext>
            </p:extLst>
          </p:nvPr>
        </p:nvGraphicFramePr>
        <p:xfrm>
          <a:off x="4206239" y="3333745"/>
          <a:ext cx="3071600" cy="1518050"/>
        </p:xfrm>
        <a:graphic>
          <a:graphicData uri="http://schemas.openxmlformats.org/drawingml/2006/table">
            <a:tbl>
              <a:tblPr>
                <a:noFill/>
                <a:tableStyleId>{377D8C14-1A25-4AD8-961C-B3CD9B57CEFA}</a:tableStyleId>
              </a:tblPr>
              <a:tblGrid>
                <a:gridCol w="3071600">
                  <a:extLst>
                    <a:ext uri="{9D8B030D-6E8A-4147-A177-3AD203B41FA5}">
                      <a16:colId xmlns:a16="http://schemas.microsoft.com/office/drawing/2014/main" val="20000"/>
                    </a:ext>
                  </a:extLst>
                </a:gridCol>
              </a:tblGrid>
              <a:tr h="455850">
                <a:tc>
                  <a:txBody>
                    <a:bodyPr/>
                    <a:lstStyle/>
                    <a:p>
                      <a:pPr marL="0" lvl="0" indent="0" algn="l" rtl="0">
                        <a:spcBef>
                          <a:spcPts val="0"/>
                        </a:spcBef>
                        <a:spcAft>
                          <a:spcPts val="0"/>
                        </a:spcAft>
                        <a:buNone/>
                      </a:pPr>
                      <a:r>
                        <a:rPr lang="en-SG" dirty="0" err="1">
                          <a:latin typeface="Helvetica" pitchFamily="2" charset="0"/>
                        </a:rPr>
                        <a:t>ProducerTransferBatch</a:t>
                      </a:r>
                      <a:endParaRPr dirty="0">
                        <a:latin typeface="Helvetica" pitchFamily="2" charset="0"/>
                      </a:endParaRPr>
                    </a:p>
                  </a:txBody>
                  <a:tcPr marL="91425" marR="91425" marT="91425" marB="91425"/>
                </a:tc>
                <a:extLst>
                  <a:ext uri="{0D108BD9-81ED-4DB2-BD59-A6C34878D82A}">
                    <a16:rowId xmlns:a16="http://schemas.microsoft.com/office/drawing/2014/main" val="10000"/>
                  </a:ext>
                </a:extLst>
              </a:tr>
              <a:tr h="1062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dirty="0">
                          <a:latin typeface="Helvetica" pitchFamily="2" charset="0"/>
                        </a:rPr>
                        <a:t>o </a:t>
                      </a:r>
                      <a:r>
                        <a:rPr lang="en-SG" b="1" dirty="0">
                          <a:latin typeface="Helvetica" pitchFamily="2" charset="0"/>
                        </a:rPr>
                        <a:t>String</a:t>
                      </a:r>
                      <a:r>
                        <a:rPr lang="en-SG" dirty="0">
                          <a:latin typeface="Helvetica" pitchFamily="2" charset="0"/>
                        </a:rPr>
                        <a:t> </a:t>
                      </a:r>
                      <a:r>
                        <a:rPr lang="en-SG" dirty="0" err="1">
                          <a:latin typeface="Helvetica" pitchFamily="2" charset="0"/>
                        </a:rPr>
                        <a:t>hashTransaction</a:t>
                      </a:r>
                      <a:endParaRPr lang="en-SG" dirty="0">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dirty="0">
                          <a:latin typeface="Helvetica" pitchFamily="2" charset="0"/>
                        </a:rPr>
                        <a:t>--&gt; </a:t>
                      </a:r>
                      <a:r>
                        <a:rPr lang="en-SG" b="1" dirty="0">
                          <a:latin typeface="Helvetica" pitchFamily="2" charset="0"/>
                        </a:rPr>
                        <a:t>Crop</a:t>
                      </a:r>
                      <a:r>
                        <a:rPr lang="en-SG" dirty="0">
                          <a:latin typeface="Helvetica" pitchFamily="2" charset="0"/>
                        </a:rPr>
                        <a:t> crop</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--&gt; </a:t>
                      </a:r>
                      <a:r>
                        <a:rPr lang="en-SG" b="1" dirty="0">
                          <a:latin typeface="Helvetica" pitchFamily="2" charset="0"/>
                        </a:rPr>
                        <a:t>Producer</a:t>
                      </a:r>
                      <a:r>
                        <a:rPr lang="en-SG" dirty="0">
                          <a:latin typeface="Helvetica" pitchFamily="2" charset="0"/>
                        </a:rPr>
                        <a:t> producer</a:t>
                      </a:r>
                      <a:endParaRPr sz="1400" b="0" i="0" u="none" strike="noStrike" cap="none" dirty="0">
                        <a:solidFill>
                          <a:srgbClr val="000000"/>
                        </a:solidFill>
                        <a:latin typeface="Helvetica" pitchFamily="2" charset="0"/>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5" name="Google Shape;176;p23">
            <a:extLst>
              <a:ext uri="{FF2B5EF4-FFF2-40B4-BE49-F238E27FC236}">
                <a16:creationId xmlns:a16="http://schemas.microsoft.com/office/drawing/2014/main" id="{D8829455-7028-4F52-87FB-74AD0243AAEC}"/>
              </a:ext>
            </a:extLst>
          </p:cNvPr>
          <p:cNvGraphicFramePr/>
          <p:nvPr>
            <p:extLst>
              <p:ext uri="{D42A27DB-BD31-4B8C-83A1-F6EECF244321}">
                <p14:modId xmlns:p14="http://schemas.microsoft.com/office/powerpoint/2010/main" val="813837754"/>
              </p:ext>
            </p:extLst>
          </p:nvPr>
        </p:nvGraphicFramePr>
        <p:xfrm>
          <a:off x="729450" y="2292855"/>
          <a:ext cx="3071600" cy="2558940"/>
        </p:xfrm>
        <a:graphic>
          <a:graphicData uri="http://schemas.openxmlformats.org/drawingml/2006/table">
            <a:tbl>
              <a:tblPr>
                <a:noFill/>
                <a:tableStyleId>{377D8C14-1A25-4AD8-961C-B3CD9B57CEFA}</a:tableStyleId>
              </a:tblPr>
              <a:tblGrid>
                <a:gridCol w="3071600">
                  <a:extLst>
                    <a:ext uri="{9D8B030D-6E8A-4147-A177-3AD203B41FA5}">
                      <a16:colId xmlns:a16="http://schemas.microsoft.com/office/drawing/2014/main" val="20000"/>
                    </a:ext>
                  </a:extLst>
                </a:gridCol>
              </a:tblGrid>
              <a:tr h="455850">
                <a:tc>
                  <a:txBody>
                    <a:bodyPr/>
                    <a:lstStyle/>
                    <a:p>
                      <a:pPr marL="0" lvl="0" indent="0" algn="l" rtl="0">
                        <a:spcBef>
                          <a:spcPts val="0"/>
                        </a:spcBef>
                        <a:spcAft>
                          <a:spcPts val="0"/>
                        </a:spcAft>
                        <a:buNone/>
                      </a:pPr>
                      <a:r>
                        <a:rPr lang="en-SG" dirty="0">
                          <a:latin typeface="Helvetica" pitchFamily="2" charset="0"/>
                        </a:rPr>
                        <a:t>ProducerCreateProcessedBatch</a:t>
                      </a:r>
                      <a:endParaRPr dirty="0">
                        <a:latin typeface="Helvetica" pitchFamily="2" charset="0"/>
                      </a:endParaRPr>
                    </a:p>
                  </a:txBody>
                  <a:tcPr marL="91425" marR="91425" marT="91425" marB="91425"/>
                </a:tc>
                <a:extLst>
                  <a:ext uri="{0D108BD9-81ED-4DB2-BD59-A6C34878D82A}">
                    <a16:rowId xmlns:a16="http://schemas.microsoft.com/office/drawing/2014/main" val="10000"/>
                  </a:ext>
                </a:extLst>
              </a:tr>
              <a:tr h="1062200">
                <a:tc>
                  <a:txBody>
                    <a:bodyPr/>
                    <a:lstStyle/>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o </a:t>
                      </a:r>
                      <a:r>
                        <a:rPr lang="en-SG" b="1" dirty="0">
                          <a:latin typeface="Helvetica" pitchFamily="2" charset="0"/>
                        </a:rPr>
                        <a:t>String</a:t>
                      </a:r>
                      <a:r>
                        <a:rPr lang="en-SG" dirty="0">
                          <a:latin typeface="Helvetica" pitchFamily="2" charset="0"/>
                        </a:rPr>
                        <a:t> </a:t>
                      </a:r>
                      <a:r>
                        <a:rPr lang="en-SG" dirty="0" err="1">
                          <a:latin typeface="Helvetica" pitchFamily="2" charset="0"/>
                        </a:rPr>
                        <a:t>goodId</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o </a:t>
                      </a:r>
                      <a:r>
                        <a:rPr lang="en-SG" b="1" dirty="0">
                          <a:latin typeface="Helvetica" pitchFamily="2" charset="0"/>
                        </a:rPr>
                        <a:t>Integer</a:t>
                      </a:r>
                      <a:r>
                        <a:rPr lang="en-SG" dirty="0">
                          <a:latin typeface="Helvetica" pitchFamily="2" charset="0"/>
                        </a:rPr>
                        <a:t> quantity</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o </a:t>
                      </a:r>
                      <a:r>
                        <a:rPr lang="en-SG" b="1" dirty="0">
                          <a:latin typeface="Helvetica" pitchFamily="2" charset="0"/>
                        </a:rPr>
                        <a:t>UOM</a:t>
                      </a:r>
                      <a:r>
                        <a:rPr lang="en-SG" dirty="0">
                          <a:latin typeface="Helvetica" pitchFamily="2" charset="0"/>
                        </a:rPr>
                        <a:t> </a:t>
                      </a:r>
                      <a:r>
                        <a:rPr lang="en-SG" dirty="0" err="1">
                          <a:latin typeface="Helvetica" pitchFamily="2" charset="0"/>
                        </a:rPr>
                        <a:t>unitOfMeasurements</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o </a:t>
                      </a:r>
                      <a:r>
                        <a:rPr lang="en-SG" b="1" dirty="0" err="1">
                          <a:latin typeface="Helvetica" pitchFamily="2" charset="0"/>
                        </a:rPr>
                        <a:t>PackType</a:t>
                      </a:r>
                      <a:r>
                        <a:rPr lang="en-SG" dirty="0">
                          <a:latin typeface="Helvetica" pitchFamily="2" charset="0"/>
                        </a:rPr>
                        <a:t> </a:t>
                      </a:r>
                      <a:r>
                        <a:rPr lang="en-SG" dirty="0" err="1">
                          <a:latin typeface="Helvetica" pitchFamily="2" charset="0"/>
                        </a:rPr>
                        <a:t>packType</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o </a:t>
                      </a:r>
                      <a:r>
                        <a:rPr lang="en-SG" b="1" dirty="0">
                          <a:latin typeface="Helvetica" pitchFamily="2" charset="0"/>
                        </a:rPr>
                        <a:t>String</a:t>
                      </a:r>
                      <a:r>
                        <a:rPr lang="en-SG" dirty="0">
                          <a:latin typeface="Helvetica" pitchFamily="2" charset="0"/>
                        </a:rPr>
                        <a:t> </a:t>
                      </a:r>
                      <a:r>
                        <a:rPr lang="en-SG" dirty="0" err="1">
                          <a:latin typeface="Helvetica" pitchFamily="2" charset="0"/>
                        </a:rPr>
                        <a:t>hashTransaction</a:t>
                      </a:r>
                      <a:endParaRPr lang="en-SG"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--&gt; </a:t>
                      </a:r>
                      <a:r>
                        <a:rPr lang="en-SG" b="1" dirty="0">
                          <a:latin typeface="Helvetica" pitchFamily="2" charset="0"/>
                        </a:rPr>
                        <a:t>Crop</a:t>
                      </a:r>
                      <a:r>
                        <a:rPr lang="en-SG" dirty="0">
                          <a:latin typeface="Helvetica" pitchFamily="2" charset="0"/>
                        </a:rPr>
                        <a:t> crop</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--&gt; </a:t>
                      </a:r>
                      <a:r>
                        <a:rPr lang="en-SG" b="1" dirty="0">
                          <a:latin typeface="Helvetica" pitchFamily="2" charset="0"/>
                        </a:rPr>
                        <a:t>Producer</a:t>
                      </a:r>
                      <a:r>
                        <a:rPr lang="en-SG" dirty="0">
                          <a:latin typeface="Helvetica" pitchFamily="2" charset="0"/>
                        </a:rPr>
                        <a:t> producer</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--&gt; </a:t>
                      </a:r>
                      <a:r>
                        <a:rPr lang="en-SG" b="1" dirty="0">
                          <a:latin typeface="Helvetica" pitchFamily="2" charset="0"/>
                        </a:rPr>
                        <a:t>Distributor</a:t>
                      </a:r>
                      <a:r>
                        <a:rPr lang="en-SG" dirty="0">
                          <a:latin typeface="Helvetica" pitchFamily="2" charset="0"/>
                        </a:rPr>
                        <a:t> distributor</a:t>
                      </a:r>
                    </a:p>
                    <a:p>
                      <a:pPr marL="0" marR="0" lvl="0" indent="0" algn="l" rtl="0">
                        <a:lnSpc>
                          <a:spcPct val="100000"/>
                        </a:lnSpc>
                        <a:spcBef>
                          <a:spcPts val="0"/>
                        </a:spcBef>
                        <a:spcAft>
                          <a:spcPts val="0"/>
                        </a:spcAft>
                        <a:buClr>
                          <a:srgbClr val="000000"/>
                        </a:buClr>
                        <a:buFont typeface="Arial"/>
                        <a:buNone/>
                      </a:pPr>
                      <a:r>
                        <a:rPr lang="en-SG" dirty="0">
                          <a:latin typeface="Helvetica" pitchFamily="2" charset="0"/>
                        </a:rPr>
                        <a:t>--&gt; </a:t>
                      </a:r>
                      <a:r>
                        <a:rPr lang="en-SG" b="1" dirty="0">
                          <a:latin typeface="Helvetica" pitchFamily="2" charset="0"/>
                        </a:rPr>
                        <a:t>Retailer</a:t>
                      </a:r>
                      <a:r>
                        <a:rPr lang="en-SG" dirty="0">
                          <a:latin typeface="Helvetica" pitchFamily="2" charset="0"/>
                        </a:rPr>
                        <a:t> retailer</a:t>
                      </a:r>
                      <a:endParaRPr sz="1400" b="0" i="0" u="none" strike="noStrike" cap="none" dirty="0">
                        <a:solidFill>
                          <a:srgbClr val="000000"/>
                        </a:solidFill>
                        <a:latin typeface="Helvetica" pitchFamily="2" charset="0"/>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grpSp>
        <p:nvGrpSpPr>
          <p:cNvPr id="6" name="Group 5">
            <a:extLst>
              <a:ext uri="{FF2B5EF4-FFF2-40B4-BE49-F238E27FC236}">
                <a16:creationId xmlns:a16="http://schemas.microsoft.com/office/drawing/2014/main" id="{BFA7E020-1F6F-4960-A574-9642826A36BF}"/>
              </a:ext>
            </a:extLst>
          </p:cNvPr>
          <p:cNvGrpSpPr/>
          <p:nvPr/>
        </p:nvGrpSpPr>
        <p:grpSpPr>
          <a:xfrm>
            <a:off x="6298168" y="1543950"/>
            <a:ext cx="2327429" cy="1355934"/>
            <a:chOff x="6087660" y="2456937"/>
            <a:chExt cx="2327429" cy="1355934"/>
          </a:xfrm>
        </p:grpSpPr>
        <p:pic>
          <p:nvPicPr>
            <p:cNvPr id="7" name="Graphic 6" descr="Farmer&#10;">
              <a:extLst>
                <a:ext uri="{FF2B5EF4-FFF2-40B4-BE49-F238E27FC236}">
                  <a16:creationId xmlns:a16="http://schemas.microsoft.com/office/drawing/2014/main" id="{776E4273-90F7-471E-9B6E-AF22F41BDEC2}"/>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7660" y="2456937"/>
              <a:ext cx="914400" cy="914400"/>
            </a:xfrm>
            <a:prstGeom prst="rect">
              <a:avLst/>
            </a:prstGeom>
          </p:spPr>
        </p:pic>
        <p:sp>
          <p:nvSpPr>
            <p:cNvPr id="8" name="TextBox 7">
              <a:extLst>
                <a:ext uri="{FF2B5EF4-FFF2-40B4-BE49-F238E27FC236}">
                  <a16:creationId xmlns:a16="http://schemas.microsoft.com/office/drawing/2014/main" id="{807C1212-38D4-42F0-AC34-35EE3AFC774C}"/>
                </a:ext>
              </a:extLst>
            </p:cNvPr>
            <p:cNvSpPr txBox="1"/>
            <p:nvPr/>
          </p:nvSpPr>
          <p:spPr>
            <a:xfrm>
              <a:off x="6152931" y="3289651"/>
              <a:ext cx="2262158" cy="523220"/>
            </a:xfrm>
            <a:prstGeom prst="rect">
              <a:avLst/>
            </a:prstGeom>
            <a:noFill/>
          </p:spPr>
          <p:txBody>
            <a:bodyPr wrap="none" rtlCol="0">
              <a:spAutoFit/>
            </a:bodyPr>
            <a:lstStyle/>
            <a:p>
              <a:r>
                <a:rPr lang="en-SG" dirty="0"/>
                <a:t>Producer</a:t>
              </a:r>
            </a:p>
            <a:p>
              <a:r>
                <a:rPr lang="en-SG" dirty="0"/>
                <a:t>S. S. KIM ENTERPRISES</a:t>
              </a:r>
            </a:p>
          </p:txBody>
        </p:sp>
      </p:grpSp>
      <p:cxnSp>
        <p:nvCxnSpPr>
          <p:cNvPr id="3" name="Straight Connector 2">
            <a:extLst>
              <a:ext uri="{FF2B5EF4-FFF2-40B4-BE49-F238E27FC236}">
                <a16:creationId xmlns:a16="http://schemas.microsoft.com/office/drawing/2014/main" id="{320DF896-EB55-42BF-AF09-00D2A6AA6FAD}"/>
              </a:ext>
            </a:extLst>
          </p:cNvPr>
          <p:cNvCxnSpPr>
            <a:cxnSpLocks/>
            <a:endCxn id="4" idx="0"/>
          </p:cNvCxnSpPr>
          <p:nvPr/>
        </p:nvCxnSpPr>
        <p:spPr>
          <a:xfrm flipH="1">
            <a:off x="5742039" y="2376664"/>
            <a:ext cx="617827" cy="95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B14ADE-DE73-40C6-BB04-D4212995BA73}"/>
              </a:ext>
            </a:extLst>
          </p:cNvPr>
          <p:cNvCxnSpPr>
            <a:cxnSpLocks/>
          </p:cNvCxnSpPr>
          <p:nvPr/>
        </p:nvCxnSpPr>
        <p:spPr>
          <a:xfrm flipH="1">
            <a:off x="3801050" y="2292855"/>
            <a:ext cx="2562390" cy="5623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58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4" name="Picture 13">
            <a:extLst>
              <a:ext uri="{FF2B5EF4-FFF2-40B4-BE49-F238E27FC236}">
                <a16:creationId xmlns:a16="http://schemas.microsoft.com/office/drawing/2014/main" id="{B2C44EBA-8E36-4A47-B2EF-E570FFA97F59}"/>
              </a:ext>
            </a:extLst>
          </p:cNvPr>
          <p:cNvPicPr>
            <a:picLocks noChangeAspect="1"/>
          </p:cNvPicPr>
          <p:nvPr/>
        </p:nvPicPr>
        <p:blipFill rotWithShape="1">
          <a:blip r:embed="rId3">
            <a:alphaModFix amt="5000"/>
          </a:blip>
          <a:srcRect t="8360" b="844"/>
          <a:stretch/>
        </p:blipFill>
        <p:spPr>
          <a:xfrm>
            <a:off x="-48027" y="448887"/>
            <a:ext cx="9192027" cy="4694613"/>
          </a:xfrm>
          <a:prstGeom prst="rect">
            <a:avLst/>
          </a:prstGeom>
        </p:spPr>
      </p:pic>
      <p:sp>
        <p:nvSpPr>
          <p:cNvPr id="17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Transactions</a:t>
            </a:r>
            <a:endParaRPr/>
          </a:p>
        </p:txBody>
      </p:sp>
      <p:graphicFrame>
        <p:nvGraphicFramePr>
          <p:cNvPr id="4" name="Google Shape;176;p23">
            <a:extLst>
              <a:ext uri="{FF2B5EF4-FFF2-40B4-BE49-F238E27FC236}">
                <a16:creationId xmlns:a16="http://schemas.microsoft.com/office/drawing/2014/main" id="{C615423D-DE62-4693-9C8B-3015DBD9C872}"/>
              </a:ext>
            </a:extLst>
          </p:cNvPr>
          <p:cNvGraphicFramePr/>
          <p:nvPr>
            <p:extLst>
              <p:ext uri="{D42A27DB-BD31-4B8C-83A1-F6EECF244321}">
                <p14:modId xmlns:p14="http://schemas.microsoft.com/office/powerpoint/2010/main" val="2090164727"/>
              </p:ext>
            </p:extLst>
          </p:nvPr>
        </p:nvGraphicFramePr>
        <p:xfrm>
          <a:off x="3304233" y="1834773"/>
          <a:ext cx="3071600" cy="1518050"/>
        </p:xfrm>
        <a:graphic>
          <a:graphicData uri="http://schemas.openxmlformats.org/drawingml/2006/table">
            <a:tbl>
              <a:tblPr>
                <a:noFill/>
                <a:tableStyleId>{377D8C14-1A25-4AD8-961C-B3CD9B57CEFA}</a:tableStyleId>
              </a:tblPr>
              <a:tblGrid>
                <a:gridCol w="3071600">
                  <a:extLst>
                    <a:ext uri="{9D8B030D-6E8A-4147-A177-3AD203B41FA5}">
                      <a16:colId xmlns:a16="http://schemas.microsoft.com/office/drawing/2014/main" val="20000"/>
                    </a:ext>
                  </a:extLst>
                </a:gridCol>
              </a:tblGrid>
              <a:tr h="455850">
                <a:tc>
                  <a:txBody>
                    <a:bodyPr/>
                    <a:lstStyle/>
                    <a:p>
                      <a:pPr marL="0" lvl="0" indent="0" algn="l" rtl="0">
                        <a:spcBef>
                          <a:spcPts val="0"/>
                        </a:spcBef>
                        <a:spcAft>
                          <a:spcPts val="0"/>
                        </a:spcAft>
                        <a:buNone/>
                      </a:pPr>
                      <a:r>
                        <a:rPr lang="en-SG" b="1" dirty="0" err="1">
                          <a:latin typeface="Helvetica" pitchFamily="2" charset="0"/>
                        </a:rPr>
                        <a:t>DistributorCollectProcessedBatch</a:t>
                      </a:r>
                      <a:endParaRPr b="1" dirty="0">
                        <a:latin typeface="Helvetica" pitchFamily="2" charset="0"/>
                      </a:endParaRPr>
                    </a:p>
                  </a:txBody>
                  <a:tcPr marL="91425" marR="91425" marT="91425" marB="91425"/>
                </a:tc>
                <a:extLst>
                  <a:ext uri="{0D108BD9-81ED-4DB2-BD59-A6C34878D82A}">
                    <a16:rowId xmlns:a16="http://schemas.microsoft.com/office/drawing/2014/main" val="10000"/>
                  </a:ext>
                </a:extLst>
              </a:tr>
              <a:tr h="1062200">
                <a:tc>
                  <a:txBody>
                    <a:bodyPr/>
                    <a:lstStyle/>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 --&gt; </a:t>
                      </a:r>
                      <a:r>
                        <a:rPr lang="en-US" b="1" dirty="0" err="1">
                          <a:latin typeface="Helvetica" pitchFamily="2" charset="0"/>
                        </a:rPr>
                        <a:t>FinishedGood</a:t>
                      </a:r>
                      <a:r>
                        <a:rPr lang="en-US" dirty="0">
                          <a:latin typeface="Helvetica" pitchFamily="2" charset="0"/>
                        </a:rPr>
                        <a:t>  </a:t>
                      </a:r>
                      <a:r>
                        <a:rPr lang="en-US" dirty="0" err="1">
                          <a:latin typeface="Helvetica" pitchFamily="2" charset="0"/>
                        </a:rPr>
                        <a:t>finishedGood</a:t>
                      </a:r>
                      <a:endParaRPr lang="en-US"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 --&gt; Distributor distributor </a:t>
                      </a:r>
                    </a:p>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 o String </a:t>
                      </a:r>
                      <a:r>
                        <a:rPr lang="en-US" dirty="0" err="1">
                          <a:latin typeface="Helvetica" pitchFamily="2" charset="0"/>
                        </a:rPr>
                        <a:t>hashTransaction</a:t>
                      </a:r>
                      <a:endParaRPr sz="1400" b="0" i="0" u="none" strike="noStrike" cap="none" dirty="0">
                        <a:solidFill>
                          <a:srgbClr val="000000"/>
                        </a:solidFill>
                        <a:latin typeface="Helvetica" pitchFamily="2" charset="0"/>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5" name="Google Shape;176;p23">
            <a:extLst>
              <a:ext uri="{FF2B5EF4-FFF2-40B4-BE49-F238E27FC236}">
                <a16:creationId xmlns:a16="http://schemas.microsoft.com/office/drawing/2014/main" id="{B64A4BB2-42FE-4561-8D10-F44B943B7686}"/>
              </a:ext>
            </a:extLst>
          </p:cNvPr>
          <p:cNvGraphicFramePr/>
          <p:nvPr>
            <p:extLst>
              <p:ext uri="{D42A27DB-BD31-4B8C-83A1-F6EECF244321}">
                <p14:modId xmlns:p14="http://schemas.microsoft.com/office/powerpoint/2010/main" val="3433371921"/>
              </p:ext>
            </p:extLst>
          </p:nvPr>
        </p:nvGraphicFramePr>
        <p:xfrm>
          <a:off x="3304233" y="3489136"/>
          <a:ext cx="3071600" cy="1518050"/>
        </p:xfrm>
        <a:graphic>
          <a:graphicData uri="http://schemas.openxmlformats.org/drawingml/2006/table">
            <a:tbl>
              <a:tblPr>
                <a:noFill/>
                <a:tableStyleId>{377D8C14-1A25-4AD8-961C-B3CD9B57CEFA}</a:tableStyleId>
              </a:tblPr>
              <a:tblGrid>
                <a:gridCol w="3071600">
                  <a:extLst>
                    <a:ext uri="{9D8B030D-6E8A-4147-A177-3AD203B41FA5}">
                      <a16:colId xmlns:a16="http://schemas.microsoft.com/office/drawing/2014/main" val="20000"/>
                    </a:ext>
                  </a:extLst>
                </a:gridCol>
              </a:tblGrid>
              <a:tr h="455850">
                <a:tc>
                  <a:txBody>
                    <a:bodyPr/>
                    <a:lstStyle/>
                    <a:p>
                      <a:pPr marL="0" lvl="0" indent="0" algn="l" rtl="0">
                        <a:spcBef>
                          <a:spcPts val="0"/>
                        </a:spcBef>
                        <a:spcAft>
                          <a:spcPts val="0"/>
                        </a:spcAft>
                        <a:buNone/>
                      </a:pPr>
                      <a:r>
                        <a:rPr lang="en-SG" dirty="0" err="1">
                          <a:latin typeface="Helvetica" pitchFamily="2" charset="0"/>
                        </a:rPr>
                        <a:t>RetailerConfirmCollection</a:t>
                      </a:r>
                      <a:endParaRPr dirty="0">
                        <a:latin typeface="Helvetica" pitchFamily="2" charset="0"/>
                      </a:endParaRPr>
                    </a:p>
                  </a:txBody>
                  <a:tcPr marL="91425" marR="91425" marT="91425" marB="91425"/>
                </a:tc>
                <a:extLst>
                  <a:ext uri="{0D108BD9-81ED-4DB2-BD59-A6C34878D82A}">
                    <a16:rowId xmlns:a16="http://schemas.microsoft.com/office/drawing/2014/main" val="10000"/>
                  </a:ext>
                </a:extLst>
              </a:tr>
              <a:tr h="1062200">
                <a:tc>
                  <a:txBody>
                    <a:bodyPr/>
                    <a:lstStyle/>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--&gt; </a:t>
                      </a:r>
                      <a:r>
                        <a:rPr lang="en-US" dirty="0" err="1">
                          <a:latin typeface="Helvetica" pitchFamily="2" charset="0"/>
                        </a:rPr>
                        <a:t>FinishedGood</a:t>
                      </a:r>
                      <a:r>
                        <a:rPr lang="en-US" dirty="0">
                          <a:latin typeface="Helvetica" pitchFamily="2" charset="0"/>
                        </a:rPr>
                        <a:t>  </a:t>
                      </a:r>
                      <a:r>
                        <a:rPr lang="en-US" dirty="0" err="1">
                          <a:latin typeface="Helvetica" pitchFamily="2" charset="0"/>
                        </a:rPr>
                        <a:t>finishedGood</a:t>
                      </a:r>
                      <a:endParaRPr lang="en-US" dirty="0">
                        <a:latin typeface="Helvetica" pitchFamily="2" charset="0"/>
                      </a:endParaRPr>
                    </a:p>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--&gt; Retailer retailer </a:t>
                      </a:r>
                    </a:p>
                    <a:p>
                      <a:pPr marL="0" marR="0" lvl="0" indent="0" algn="l" rtl="0">
                        <a:lnSpc>
                          <a:spcPct val="100000"/>
                        </a:lnSpc>
                        <a:spcBef>
                          <a:spcPts val="0"/>
                        </a:spcBef>
                        <a:spcAft>
                          <a:spcPts val="0"/>
                        </a:spcAft>
                        <a:buClr>
                          <a:srgbClr val="000000"/>
                        </a:buClr>
                        <a:buFont typeface="Arial"/>
                        <a:buNone/>
                      </a:pPr>
                      <a:r>
                        <a:rPr lang="en-US" dirty="0">
                          <a:latin typeface="Helvetica" pitchFamily="2" charset="0"/>
                        </a:rPr>
                        <a:t>o String </a:t>
                      </a:r>
                      <a:r>
                        <a:rPr lang="en-US" dirty="0" err="1">
                          <a:latin typeface="Helvetica" pitchFamily="2" charset="0"/>
                        </a:rPr>
                        <a:t>hashTransaction</a:t>
                      </a:r>
                      <a:endParaRPr lang="en-US" sz="1400" b="0" i="0" u="none" strike="noStrike" cap="none" dirty="0">
                        <a:solidFill>
                          <a:srgbClr val="000000"/>
                        </a:solidFill>
                        <a:latin typeface="Helvetica" pitchFamily="2" charset="0"/>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grpSp>
        <p:nvGrpSpPr>
          <p:cNvPr id="9" name="Group 8">
            <a:extLst>
              <a:ext uri="{FF2B5EF4-FFF2-40B4-BE49-F238E27FC236}">
                <a16:creationId xmlns:a16="http://schemas.microsoft.com/office/drawing/2014/main" id="{97C8CBA7-5246-4A60-8F19-3591041AB76D}"/>
              </a:ext>
            </a:extLst>
          </p:cNvPr>
          <p:cNvGrpSpPr/>
          <p:nvPr/>
        </p:nvGrpSpPr>
        <p:grpSpPr>
          <a:xfrm>
            <a:off x="7264306" y="2354383"/>
            <a:ext cx="1459054" cy="1431188"/>
            <a:chOff x="5941483" y="2375251"/>
            <a:chExt cx="1459054" cy="1431188"/>
          </a:xfrm>
        </p:grpSpPr>
        <p:pic>
          <p:nvPicPr>
            <p:cNvPr id="10" name="Graphic 9" descr="Farmer&#10;">
              <a:extLst>
                <a:ext uri="{FF2B5EF4-FFF2-40B4-BE49-F238E27FC236}">
                  <a16:creationId xmlns:a16="http://schemas.microsoft.com/office/drawing/2014/main" id="{CBAD34A8-DFD7-475C-A81C-6667C3436C91}"/>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2931" y="2375251"/>
              <a:ext cx="914400" cy="914400"/>
            </a:xfrm>
            <a:prstGeom prst="rect">
              <a:avLst/>
            </a:prstGeom>
          </p:spPr>
        </p:pic>
        <p:sp>
          <p:nvSpPr>
            <p:cNvPr id="11" name="TextBox 10">
              <a:extLst>
                <a:ext uri="{FF2B5EF4-FFF2-40B4-BE49-F238E27FC236}">
                  <a16:creationId xmlns:a16="http://schemas.microsoft.com/office/drawing/2014/main" id="{23A53548-A58F-45F2-B78A-9385C602426E}"/>
                </a:ext>
              </a:extLst>
            </p:cNvPr>
            <p:cNvSpPr txBox="1"/>
            <p:nvPr/>
          </p:nvSpPr>
          <p:spPr>
            <a:xfrm>
              <a:off x="5941483" y="3283219"/>
              <a:ext cx="1459054" cy="523220"/>
            </a:xfrm>
            <a:prstGeom prst="rect">
              <a:avLst/>
            </a:prstGeom>
            <a:noFill/>
          </p:spPr>
          <p:txBody>
            <a:bodyPr wrap="none" rtlCol="0">
              <a:spAutoFit/>
            </a:bodyPr>
            <a:lstStyle/>
            <a:p>
              <a:pPr algn="ctr"/>
              <a:r>
                <a:rPr lang="en-SG" dirty="0"/>
                <a:t>Retailer</a:t>
              </a:r>
            </a:p>
            <a:p>
              <a:pPr algn="ctr"/>
              <a:r>
                <a:rPr lang="en-SG" dirty="0"/>
                <a:t>NTUC FairPrice</a:t>
              </a:r>
            </a:p>
          </p:txBody>
        </p:sp>
      </p:grpSp>
      <p:cxnSp>
        <p:nvCxnSpPr>
          <p:cNvPr id="3" name="Straight Connector 2">
            <a:extLst>
              <a:ext uri="{FF2B5EF4-FFF2-40B4-BE49-F238E27FC236}">
                <a16:creationId xmlns:a16="http://schemas.microsoft.com/office/drawing/2014/main" id="{F3A74524-0C94-42A0-AD05-73A7502E8457}"/>
              </a:ext>
            </a:extLst>
          </p:cNvPr>
          <p:cNvCxnSpPr>
            <a:cxnSpLocks/>
            <a:endCxn id="4" idx="1"/>
          </p:cNvCxnSpPr>
          <p:nvPr/>
        </p:nvCxnSpPr>
        <p:spPr>
          <a:xfrm flipV="1">
            <a:off x="2204312" y="2593798"/>
            <a:ext cx="1099921" cy="43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813548-6EA8-4918-A851-8D3DA0053DB0}"/>
              </a:ext>
            </a:extLst>
          </p:cNvPr>
          <p:cNvCxnSpPr>
            <a:cxnSpLocks/>
            <a:endCxn id="5" idx="3"/>
          </p:cNvCxnSpPr>
          <p:nvPr/>
        </p:nvCxnSpPr>
        <p:spPr>
          <a:xfrm flipH="1">
            <a:off x="6375833" y="3257913"/>
            <a:ext cx="841359" cy="990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6668C08-0FDE-BB4F-A505-C33E205ECAAA}"/>
              </a:ext>
            </a:extLst>
          </p:cNvPr>
          <p:cNvGrpSpPr/>
          <p:nvPr/>
        </p:nvGrpSpPr>
        <p:grpSpPr>
          <a:xfrm>
            <a:off x="184075" y="2354383"/>
            <a:ext cx="2154757" cy="1996880"/>
            <a:chOff x="198548" y="2032800"/>
            <a:chExt cx="2154757" cy="1996880"/>
          </a:xfrm>
        </p:grpSpPr>
        <p:grpSp>
          <p:nvGrpSpPr>
            <p:cNvPr id="6" name="Group 5">
              <a:extLst>
                <a:ext uri="{FF2B5EF4-FFF2-40B4-BE49-F238E27FC236}">
                  <a16:creationId xmlns:a16="http://schemas.microsoft.com/office/drawing/2014/main" id="{A59597B0-8AFC-4059-AA3C-4B57EAF626BB}"/>
                </a:ext>
              </a:extLst>
            </p:cNvPr>
            <p:cNvGrpSpPr/>
            <p:nvPr/>
          </p:nvGrpSpPr>
          <p:grpSpPr>
            <a:xfrm>
              <a:off x="198548" y="2032800"/>
              <a:ext cx="2154757" cy="1426750"/>
              <a:chOff x="5530348" y="2375251"/>
              <a:chExt cx="2154757" cy="1426750"/>
            </a:xfrm>
          </p:grpSpPr>
          <p:pic>
            <p:nvPicPr>
              <p:cNvPr id="7" name="Graphic 6" descr="Farmer&#10;">
                <a:extLst>
                  <a:ext uri="{FF2B5EF4-FFF2-40B4-BE49-F238E27FC236}">
                    <a16:creationId xmlns:a16="http://schemas.microsoft.com/office/drawing/2014/main" id="{9B5AA94D-444C-4A0C-93DE-9D0CCA1D8A78}"/>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2931" y="2375251"/>
                <a:ext cx="914400" cy="914400"/>
              </a:xfrm>
              <a:prstGeom prst="rect">
                <a:avLst/>
              </a:prstGeom>
            </p:spPr>
          </p:pic>
          <p:sp>
            <p:nvSpPr>
              <p:cNvPr id="8" name="TextBox 7">
                <a:extLst>
                  <a:ext uri="{FF2B5EF4-FFF2-40B4-BE49-F238E27FC236}">
                    <a16:creationId xmlns:a16="http://schemas.microsoft.com/office/drawing/2014/main" id="{ED0E5A4B-8540-4168-B9B5-02CC2EFB91B9}"/>
                  </a:ext>
                </a:extLst>
              </p:cNvPr>
              <p:cNvSpPr txBox="1"/>
              <p:nvPr/>
            </p:nvSpPr>
            <p:spPr>
              <a:xfrm>
                <a:off x="5530348" y="3278781"/>
                <a:ext cx="2154757" cy="523220"/>
              </a:xfrm>
              <a:prstGeom prst="rect">
                <a:avLst/>
              </a:prstGeom>
              <a:noFill/>
            </p:spPr>
            <p:txBody>
              <a:bodyPr wrap="none" rtlCol="0">
                <a:spAutoFit/>
              </a:bodyPr>
              <a:lstStyle/>
              <a:p>
                <a:pPr algn="ctr"/>
                <a:r>
                  <a:rPr lang="en-SG" dirty="0"/>
                  <a:t>Distributor</a:t>
                </a:r>
              </a:p>
              <a:p>
                <a:pPr algn="ctr"/>
                <a:r>
                  <a:rPr lang="en-SG" dirty="0" err="1"/>
                  <a:t>Walson</a:t>
                </a:r>
                <a:r>
                  <a:rPr lang="en-SG" dirty="0"/>
                  <a:t> Food Distributor</a:t>
                </a:r>
              </a:p>
            </p:txBody>
          </p:sp>
        </p:grpSp>
        <p:pic>
          <p:nvPicPr>
            <p:cNvPr id="20" name="Picture 19">
              <a:extLst>
                <a:ext uri="{FF2B5EF4-FFF2-40B4-BE49-F238E27FC236}">
                  <a16:creationId xmlns:a16="http://schemas.microsoft.com/office/drawing/2014/main" id="{84BEA47E-282C-B444-B6CB-4D30FBC2099B}"/>
                </a:ext>
              </a:extLst>
            </p:cNvPr>
            <p:cNvPicPr>
              <a:picLocks noChangeAspect="1"/>
            </p:cNvPicPr>
            <p:nvPr/>
          </p:nvPicPr>
          <p:blipFill>
            <a:blip r:embed="rId6"/>
            <a:stretch>
              <a:fillRect/>
            </a:stretch>
          </p:blipFill>
          <p:spPr>
            <a:xfrm>
              <a:off x="198548" y="3478494"/>
              <a:ext cx="2020237" cy="551186"/>
            </a:xfrm>
            <a:prstGeom prst="rect">
              <a:avLst/>
            </a:prstGeom>
          </p:spPr>
        </p:pic>
      </p:grpSp>
      <p:pic>
        <p:nvPicPr>
          <p:cNvPr id="25" name="Picture 24">
            <a:extLst>
              <a:ext uri="{FF2B5EF4-FFF2-40B4-BE49-F238E27FC236}">
                <a16:creationId xmlns:a16="http://schemas.microsoft.com/office/drawing/2014/main" id="{FE46F0DD-B953-4A49-BE02-DB432C4A10EB}"/>
              </a:ext>
            </a:extLst>
          </p:cNvPr>
          <p:cNvPicPr>
            <a:picLocks noChangeAspect="1"/>
          </p:cNvPicPr>
          <p:nvPr/>
        </p:nvPicPr>
        <p:blipFill>
          <a:blip r:embed="rId7"/>
          <a:stretch>
            <a:fillRect/>
          </a:stretch>
        </p:blipFill>
        <p:spPr>
          <a:xfrm>
            <a:off x="7228492" y="3817657"/>
            <a:ext cx="1510502" cy="849658"/>
          </a:xfrm>
          <a:prstGeom prst="rect">
            <a:avLst/>
          </a:prstGeom>
        </p:spPr>
      </p:pic>
    </p:spTree>
    <p:extLst>
      <p:ext uri="{BB962C8B-B14F-4D97-AF65-F5344CB8AC3E}">
        <p14:creationId xmlns:p14="http://schemas.microsoft.com/office/powerpoint/2010/main" val="4117525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Identity</a:t>
            </a:r>
            <a:endParaRPr/>
          </a:p>
        </p:txBody>
      </p:sp>
      <p:sp>
        <p:nvSpPr>
          <p:cNvPr id="182" name="Google Shape;182;p24"/>
          <p:cNvSpPr txBox="1">
            <a:spLocks noGrp="1"/>
          </p:cNvSpPr>
          <p:nvPr>
            <p:ph type="body" idx="1"/>
          </p:nvPr>
        </p:nvSpPr>
        <p:spPr>
          <a:xfrm>
            <a:off x="729450" y="2130575"/>
            <a:ext cx="7688700" cy="2261100"/>
          </a:xfrm>
          <a:prstGeom prst="rect">
            <a:avLst/>
          </a:prstGeom>
        </p:spPr>
        <p:txBody>
          <a:bodyPr spcFirstLastPara="1" wrap="square" lIns="91425" tIns="91425" rIns="91425" bIns="91425" anchor="t" anchorCtr="0">
            <a:noAutofit/>
          </a:bodyPr>
          <a:lstStyle/>
          <a:p>
            <a:pPr lvl="0" algn="l" rtl="0">
              <a:spcBef>
                <a:spcPts val="0"/>
              </a:spcBef>
              <a:spcAft>
                <a:spcPts val="0"/>
              </a:spcAft>
              <a:buSzPts val="1300"/>
              <a:buFont typeface="Arial" panose="020B0604020202020204" pitchFamily="34" charset="0"/>
              <a:buChar char="•"/>
            </a:pPr>
            <a:r>
              <a:rPr lang="en" dirty="0">
                <a:latin typeface="Helvetica" pitchFamily="2" charset="0"/>
              </a:rPr>
              <a:t>Retailer will be required to know who are the users as they can easily track back when the defects happened</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SG" dirty="0">
                <a:latin typeface="Helvetica" pitchFamily="2" charset="0"/>
              </a:rPr>
              <a:t>Distributor and Producer</a:t>
            </a:r>
            <a:r>
              <a:rPr lang="en" dirty="0">
                <a:latin typeface="Helvetica" pitchFamily="2" charset="0"/>
              </a:rPr>
              <a:t> need to know who will they be getting the food from and who they sent to so that each users would able to forecast the arrival date of food and shorten the processing time</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Farmer required to contact </a:t>
            </a:r>
            <a:r>
              <a:rPr lang="en-SG" dirty="0">
                <a:latin typeface="Helvetica" pitchFamily="2" charset="0"/>
              </a:rPr>
              <a:t>Producer </a:t>
            </a:r>
            <a:r>
              <a:rPr lang="en" dirty="0">
                <a:latin typeface="Helvetica" pitchFamily="2" charset="0"/>
              </a:rPr>
              <a:t>company if the vegetables is ready to sell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Privacy (ACL)</a:t>
            </a:r>
            <a:endParaRPr dirty="0"/>
          </a:p>
        </p:txBody>
      </p:sp>
      <p:sp>
        <p:nvSpPr>
          <p:cNvPr id="188" name="Google Shape;18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dirty="0">
                <a:latin typeface="Helvetica" pitchFamily="2" charset="0"/>
              </a:rPr>
              <a:t>Only Farmer and Producer can view Crops</a:t>
            </a:r>
          </a:p>
          <a:p>
            <a:pPr lvl="0">
              <a:buFont typeface="Arial" panose="020B0604020202020204" pitchFamily="34" charset="0"/>
              <a:buChar char="•"/>
            </a:pPr>
            <a:r>
              <a:rPr lang="en-US" dirty="0">
                <a:latin typeface="Helvetica" pitchFamily="2" charset="0"/>
              </a:rPr>
              <a:t>Producer can update the status of Crops</a:t>
            </a:r>
          </a:p>
          <a:p>
            <a:pPr lvl="0">
              <a:buFont typeface="Arial" panose="020B0604020202020204" pitchFamily="34" charset="0"/>
              <a:buChar char="•"/>
            </a:pPr>
            <a:r>
              <a:rPr lang="en-US" dirty="0">
                <a:latin typeface="Helvetica" pitchFamily="2" charset="0"/>
              </a:rPr>
              <a:t>Only Farmer can create Crops</a:t>
            </a:r>
          </a:p>
          <a:p>
            <a:pPr lvl="0">
              <a:buFont typeface="Arial" panose="020B0604020202020204" pitchFamily="34" charset="0"/>
              <a:buChar char="•"/>
            </a:pPr>
            <a:r>
              <a:rPr lang="en-US" dirty="0">
                <a:latin typeface="Helvetica" pitchFamily="2" charset="0"/>
              </a:rPr>
              <a:t>Only Producer can create Finished good</a:t>
            </a:r>
          </a:p>
          <a:p>
            <a:pPr lvl="0">
              <a:buFont typeface="Arial" panose="020B0604020202020204" pitchFamily="34" charset="0"/>
              <a:buChar char="•"/>
            </a:pPr>
            <a:r>
              <a:rPr lang="en-US" dirty="0">
                <a:latin typeface="Helvetica" pitchFamily="2" charset="0"/>
              </a:rPr>
              <a:t>Retailer and Distributor only can view Finished Good and update Status</a:t>
            </a:r>
            <a:endParaRPr dirty="0">
              <a:latin typeface="Helvetica"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and Answer?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AS-IS map</a:t>
            </a:r>
            <a:endParaRPr/>
          </a:p>
        </p:txBody>
      </p:sp>
      <p:graphicFrame>
        <p:nvGraphicFramePr>
          <p:cNvPr id="112" name="Google Shape;112;p16"/>
          <p:cNvGraphicFramePr/>
          <p:nvPr>
            <p:extLst/>
          </p:nvPr>
        </p:nvGraphicFramePr>
        <p:xfrm>
          <a:off x="529300" y="1853850"/>
          <a:ext cx="8401700" cy="2895585"/>
        </p:xfrm>
        <a:graphic>
          <a:graphicData uri="http://schemas.openxmlformats.org/drawingml/2006/table">
            <a:tbl>
              <a:tblPr>
                <a:noFill/>
                <a:tableStyleId>{377D8C14-1A25-4AD8-961C-B3CD9B57CEFA}</a:tableStyleId>
              </a:tblPr>
              <a:tblGrid>
                <a:gridCol w="1345800">
                  <a:extLst>
                    <a:ext uri="{9D8B030D-6E8A-4147-A177-3AD203B41FA5}">
                      <a16:colId xmlns:a16="http://schemas.microsoft.com/office/drawing/2014/main" val="20000"/>
                    </a:ext>
                  </a:extLst>
                </a:gridCol>
                <a:gridCol w="1771350">
                  <a:extLst>
                    <a:ext uri="{9D8B030D-6E8A-4147-A177-3AD203B41FA5}">
                      <a16:colId xmlns:a16="http://schemas.microsoft.com/office/drawing/2014/main" val="20001"/>
                    </a:ext>
                  </a:extLst>
                </a:gridCol>
                <a:gridCol w="1771350">
                  <a:extLst>
                    <a:ext uri="{9D8B030D-6E8A-4147-A177-3AD203B41FA5}">
                      <a16:colId xmlns:a16="http://schemas.microsoft.com/office/drawing/2014/main" val="20002"/>
                    </a:ext>
                  </a:extLst>
                </a:gridCol>
                <a:gridCol w="1771350">
                  <a:extLst>
                    <a:ext uri="{9D8B030D-6E8A-4147-A177-3AD203B41FA5}">
                      <a16:colId xmlns:a16="http://schemas.microsoft.com/office/drawing/2014/main" val="20003"/>
                    </a:ext>
                  </a:extLst>
                </a:gridCol>
                <a:gridCol w="1741850">
                  <a:extLst>
                    <a:ext uri="{9D8B030D-6E8A-4147-A177-3AD203B41FA5}">
                      <a16:colId xmlns:a16="http://schemas.microsoft.com/office/drawing/2014/main" val="20004"/>
                    </a:ext>
                  </a:extLst>
                </a:gridCol>
              </a:tblGrid>
              <a:tr h="357800">
                <a:tc>
                  <a:txBody>
                    <a:bodyPr/>
                    <a:lstStyle/>
                    <a:p>
                      <a:pPr marL="0" lvl="0" indent="0" algn="l" rtl="0">
                        <a:spcBef>
                          <a:spcPts val="0"/>
                        </a:spcBef>
                        <a:spcAft>
                          <a:spcPts val="0"/>
                        </a:spcAft>
                        <a:buNone/>
                      </a:pPr>
                      <a:endParaRPr>
                        <a:latin typeface="Helvetica" pitchFamily="2" charset="0"/>
                      </a:endParaRPr>
                    </a:p>
                  </a:txBody>
                  <a:tcPr marL="0" marR="0" marT="0" marB="0">
                    <a:lnL w="9525" cap="flat" cmpd="sng">
                      <a:solidFill>
                        <a:srgbClr val="4A86E8">
                          <a:alpha val="0"/>
                        </a:srgbClr>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alpha val="0"/>
                        </a:srgbClr>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5"/>
                          </a:solidFill>
                          <a:latin typeface="Helvetica" pitchFamily="2" charset="0"/>
                          <a:ea typeface="Lato"/>
                          <a:cs typeface="Lato"/>
                          <a:sym typeface="Lato"/>
                        </a:rPr>
                        <a:t>FOOD PRODUCTION</a:t>
                      </a:r>
                      <a:endParaRPr sz="1200" b="1">
                        <a:solidFill>
                          <a:schemeClr val="accent5"/>
                        </a:solidFill>
                        <a:latin typeface="Helvetica" pitchFamily="2" charset="0"/>
                        <a:ea typeface="Lato"/>
                        <a:cs typeface="Lato"/>
                        <a:sym typeface="Lato"/>
                      </a:endParaRPr>
                    </a:p>
                  </a:txBody>
                  <a:tcPr marL="0" marR="0" marT="91425"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5"/>
                          </a:solidFill>
                          <a:latin typeface="Helvetica" pitchFamily="2" charset="0"/>
                          <a:ea typeface="Lato"/>
                          <a:cs typeface="Lato"/>
                          <a:sym typeface="Lato"/>
                        </a:rPr>
                        <a:t>FOOD PROCESSING</a:t>
                      </a:r>
                      <a:endParaRPr sz="1200" b="1">
                        <a:solidFill>
                          <a:schemeClr val="accent5"/>
                        </a:solidFill>
                        <a:latin typeface="Helvetica" pitchFamily="2" charset="0"/>
                        <a:ea typeface="Lato"/>
                        <a:cs typeface="Lato"/>
                        <a:sym typeface="Lato"/>
                      </a:endParaRPr>
                    </a:p>
                  </a:txBody>
                  <a:tcPr marL="0" marR="0" marT="91425"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accent5"/>
                          </a:solidFill>
                          <a:latin typeface="Helvetica" pitchFamily="2" charset="0"/>
                          <a:ea typeface="Lato"/>
                          <a:cs typeface="Lato"/>
                          <a:sym typeface="Lato"/>
                        </a:rPr>
                        <a:t>DISTRIBUTION</a:t>
                      </a:r>
                      <a:endParaRPr sz="1200" b="1">
                        <a:solidFill>
                          <a:schemeClr val="accent5"/>
                        </a:solidFill>
                        <a:latin typeface="Helvetica" pitchFamily="2" charset="0"/>
                        <a:ea typeface="Lato"/>
                        <a:cs typeface="Lato"/>
                        <a:sym typeface="Lato"/>
                      </a:endParaRPr>
                    </a:p>
                    <a:p>
                      <a:pPr marL="0" lvl="0" indent="0" algn="l" rtl="0">
                        <a:spcBef>
                          <a:spcPts val="0"/>
                        </a:spcBef>
                        <a:spcAft>
                          <a:spcPts val="0"/>
                        </a:spcAft>
                        <a:buNone/>
                      </a:pPr>
                      <a:endParaRPr sz="1200" b="1">
                        <a:latin typeface="Helvetica" pitchFamily="2" charset="0"/>
                        <a:ea typeface="Lato"/>
                        <a:cs typeface="Lato"/>
                        <a:sym typeface="Lato"/>
                      </a:endParaRPr>
                    </a:p>
                  </a:txBody>
                  <a:tcPr marL="0" marR="0" marT="91425"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accent5"/>
                          </a:solidFill>
                          <a:latin typeface="Helvetica" pitchFamily="2" charset="0"/>
                          <a:ea typeface="Lato"/>
                          <a:cs typeface="Lato"/>
                          <a:sym typeface="Lato"/>
                        </a:rPr>
                        <a:t>PREPARATION</a:t>
                      </a:r>
                      <a:endParaRPr sz="1200" b="1">
                        <a:solidFill>
                          <a:schemeClr val="accent5"/>
                        </a:solidFill>
                        <a:latin typeface="Helvetica" pitchFamily="2" charset="0"/>
                        <a:ea typeface="Lato"/>
                        <a:cs typeface="Lato"/>
                        <a:sym typeface="Lato"/>
                      </a:endParaRPr>
                    </a:p>
                    <a:p>
                      <a:pPr marL="0" lvl="0" indent="0" algn="l" rtl="0">
                        <a:spcBef>
                          <a:spcPts val="0"/>
                        </a:spcBef>
                        <a:spcAft>
                          <a:spcPts val="0"/>
                        </a:spcAft>
                        <a:buNone/>
                      </a:pPr>
                      <a:endParaRPr sz="1200" b="1">
                        <a:latin typeface="Helvetica" pitchFamily="2" charset="0"/>
                        <a:ea typeface="Lato"/>
                        <a:cs typeface="Lato"/>
                        <a:sym typeface="Lato"/>
                      </a:endParaRPr>
                    </a:p>
                  </a:txBody>
                  <a:tcPr marL="0" marR="0" marT="91425"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0"/>
                  </a:ext>
                </a:extLst>
              </a:tr>
              <a:tr h="655150">
                <a:tc>
                  <a:txBody>
                    <a:bodyPr/>
                    <a:lstStyle/>
                    <a:p>
                      <a:pPr marL="0" lvl="0" indent="0" algn="ctr" rtl="0">
                        <a:spcBef>
                          <a:spcPts val="0"/>
                        </a:spcBef>
                        <a:spcAft>
                          <a:spcPts val="0"/>
                        </a:spcAft>
                        <a:buNone/>
                      </a:pPr>
                      <a:r>
                        <a:rPr lang="en" sz="1200" b="1">
                          <a:solidFill>
                            <a:schemeClr val="accent5"/>
                          </a:solidFill>
                          <a:latin typeface="Helvetica" pitchFamily="2" charset="0"/>
                          <a:ea typeface="Lato"/>
                          <a:cs typeface="Lato"/>
                          <a:sym typeface="Lato"/>
                        </a:rPr>
                        <a:t>FARMER</a:t>
                      </a:r>
                      <a:endParaRPr sz="1200" b="1">
                        <a:solidFill>
                          <a:schemeClr val="accent5"/>
                        </a:solidFill>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Collect crops</a:t>
                      </a:r>
                      <a:endParaRPr sz="1000" dirty="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“How many crops do I have in total?”</a:t>
                      </a:r>
                      <a:endParaRPr sz="1000" dirty="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Doubting - difficult to keep track of multiple crops</a:t>
                      </a:r>
                      <a:endParaRPr sz="1000" dirty="0">
                        <a:latin typeface="Helvetica" pitchFamily="2" charset="0"/>
                        <a:ea typeface="Lato"/>
                        <a:cs typeface="Lato"/>
                        <a:sym typeface="Lato"/>
                      </a:endParaRPr>
                    </a:p>
                  </a:txBody>
                  <a:tcPr marL="91425" marR="91425"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2860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1"/>
                  </a:ext>
                </a:extLst>
              </a:tr>
              <a:tr h="761700">
                <a:tc>
                  <a:txBody>
                    <a:bodyPr/>
                    <a:lstStyle/>
                    <a:p>
                      <a:pPr marL="0" lvl="0" indent="0" algn="ctr" rtl="0">
                        <a:spcBef>
                          <a:spcPts val="0"/>
                        </a:spcBef>
                        <a:spcAft>
                          <a:spcPts val="0"/>
                        </a:spcAft>
                        <a:buNone/>
                      </a:pPr>
                      <a:r>
                        <a:rPr lang="en" sz="1200" b="1" dirty="0">
                          <a:solidFill>
                            <a:schemeClr val="accent5"/>
                          </a:solidFill>
                          <a:latin typeface="Helvetica" pitchFamily="2" charset="0"/>
                          <a:ea typeface="Lato"/>
                          <a:cs typeface="Lato"/>
                          <a:sym typeface="Lato"/>
                        </a:rPr>
                        <a:t>PRODUCER</a:t>
                      </a:r>
                      <a:endParaRPr sz="1200" b="1" dirty="0">
                        <a:solidFill>
                          <a:schemeClr val="accent5"/>
                        </a:solidFill>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2860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Process raw ingredients</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“How many processed items are created?”</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Doubting - difficult to keep track of multiple crops</a:t>
                      </a: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Prepare processed food for distribution</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“Will my items reach their destination in the same state?”</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Worrying - if processed food not reach in correct state, customers may not accept order</a:t>
                      </a: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l" rtl="0">
                        <a:spcBef>
                          <a:spcPts val="0"/>
                        </a:spcBef>
                        <a:spcAft>
                          <a:spcPts val="0"/>
                        </a:spcAft>
                        <a:buNone/>
                      </a:pPr>
                      <a:endParaRPr sz="1000" dirty="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104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AS-IS map</a:t>
            </a:r>
            <a:endParaRPr/>
          </a:p>
          <a:p>
            <a:pPr marL="0" lvl="0" indent="0" algn="l" rtl="0">
              <a:spcBef>
                <a:spcPts val="0"/>
              </a:spcBef>
              <a:spcAft>
                <a:spcPts val="0"/>
              </a:spcAft>
              <a:buNone/>
            </a:pPr>
            <a:endParaRPr/>
          </a:p>
        </p:txBody>
      </p:sp>
      <p:graphicFrame>
        <p:nvGraphicFramePr>
          <p:cNvPr id="118" name="Google Shape;118;p17"/>
          <p:cNvGraphicFramePr/>
          <p:nvPr>
            <p:extLst/>
          </p:nvPr>
        </p:nvGraphicFramePr>
        <p:xfrm>
          <a:off x="540075" y="2145000"/>
          <a:ext cx="8401700" cy="2133600"/>
        </p:xfrm>
        <a:graphic>
          <a:graphicData uri="http://schemas.openxmlformats.org/drawingml/2006/table">
            <a:tbl>
              <a:tblPr>
                <a:noFill/>
                <a:tableStyleId>{377D8C14-1A25-4AD8-961C-B3CD9B57CEFA}</a:tableStyleId>
              </a:tblPr>
              <a:tblGrid>
                <a:gridCol w="1345800">
                  <a:extLst>
                    <a:ext uri="{9D8B030D-6E8A-4147-A177-3AD203B41FA5}">
                      <a16:colId xmlns:a16="http://schemas.microsoft.com/office/drawing/2014/main" val="20000"/>
                    </a:ext>
                  </a:extLst>
                </a:gridCol>
                <a:gridCol w="1771350">
                  <a:extLst>
                    <a:ext uri="{9D8B030D-6E8A-4147-A177-3AD203B41FA5}">
                      <a16:colId xmlns:a16="http://schemas.microsoft.com/office/drawing/2014/main" val="20001"/>
                    </a:ext>
                  </a:extLst>
                </a:gridCol>
                <a:gridCol w="1771350">
                  <a:extLst>
                    <a:ext uri="{9D8B030D-6E8A-4147-A177-3AD203B41FA5}">
                      <a16:colId xmlns:a16="http://schemas.microsoft.com/office/drawing/2014/main" val="20002"/>
                    </a:ext>
                  </a:extLst>
                </a:gridCol>
                <a:gridCol w="1771350">
                  <a:extLst>
                    <a:ext uri="{9D8B030D-6E8A-4147-A177-3AD203B41FA5}">
                      <a16:colId xmlns:a16="http://schemas.microsoft.com/office/drawing/2014/main" val="20003"/>
                    </a:ext>
                  </a:extLst>
                </a:gridCol>
                <a:gridCol w="1741850">
                  <a:extLst>
                    <a:ext uri="{9D8B030D-6E8A-4147-A177-3AD203B41FA5}">
                      <a16:colId xmlns:a16="http://schemas.microsoft.com/office/drawing/2014/main" val="20004"/>
                    </a:ext>
                  </a:extLst>
                </a:gridCol>
              </a:tblGrid>
              <a:tr h="460300">
                <a:tc>
                  <a:txBody>
                    <a:bodyPr/>
                    <a:lstStyle/>
                    <a:p>
                      <a:pPr marL="0" lvl="0" indent="0" algn="ctr" rtl="0">
                        <a:spcBef>
                          <a:spcPts val="0"/>
                        </a:spcBef>
                        <a:spcAft>
                          <a:spcPts val="0"/>
                        </a:spcAft>
                        <a:buNone/>
                      </a:pPr>
                      <a:r>
                        <a:rPr lang="en" sz="1200" b="1" dirty="0">
                          <a:solidFill>
                            <a:schemeClr val="accent5"/>
                          </a:solidFill>
                          <a:latin typeface="Helvetica" pitchFamily="2" charset="0"/>
                          <a:ea typeface="Lato"/>
                          <a:cs typeface="Lato"/>
                          <a:sym typeface="Lato"/>
                        </a:rPr>
                        <a:t>DISTRIBUTOR</a:t>
                      </a:r>
                      <a:endParaRPr sz="1200" b="1" dirty="0">
                        <a:solidFill>
                          <a:schemeClr val="accent5"/>
                        </a:solidFill>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228600" lvl="0" indent="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2860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Deliver item</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“Are the items properly packed and in the correct quantity?”</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Worrying - if items are not accepted, have to send it back to producer</a:t>
                      </a: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0"/>
                  </a:ext>
                </a:extLst>
              </a:tr>
              <a:tr h="368725">
                <a:tc>
                  <a:txBody>
                    <a:bodyPr/>
                    <a:lstStyle/>
                    <a:p>
                      <a:pPr marL="0" lvl="0" indent="0" algn="ctr" rtl="0">
                        <a:spcBef>
                          <a:spcPts val="0"/>
                        </a:spcBef>
                        <a:spcAft>
                          <a:spcPts val="0"/>
                        </a:spcAft>
                        <a:buNone/>
                      </a:pPr>
                      <a:r>
                        <a:rPr lang="en" sz="1200" b="1">
                          <a:solidFill>
                            <a:schemeClr val="accent5"/>
                          </a:solidFill>
                          <a:latin typeface="Helvetica" pitchFamily="2" charset="0"/>
                          <a:ea typeface="Lato"/>
                          <a:cs typeface="Lato"/>
                          <a:sym typeface="Lato"/>
                        </a:rPr>
                        <a:t>RETAILER</a:t>
                      </a:r>
                      <a:endParaRPr sz="1200" b="1">
                        <a:solidFill>
                          <a:schemeClr val="accent5"/>
                        </a:solidFill>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l" rtl="0">
                        <a:spcBef>
                          <a:spcPts val="0"/>
                        </a:spcBef>
                        <a:spcAft>
                          <a:spcPts val="0"/>
                        </a:spcAft>
                        <a:buNone/>
                      </a:pPr>
                      <a:endParaRPr sz="1000" dirty="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Receive ingredients</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“Is my order correct?”</a:t>
                      </a:r>
                      <a:endParaRPr sz="100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a:latin typeface="Helvetica" pitchFamily="2" charset="0"/>
                          <a:ea typeface="Lato"/>
                          <a:cs typeface="Lato"/>
                          <a:sym typeface="Lato"/>
                        </a:rPr>
                        <a:t>Doubting - Need to decline order if quality is not up to par</a:t>
                      </a:r>
                      <a:endParaRPr sz="100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Sell food</a:t>
                      </a:r>
                      <a:endParaRPr sz="1000" dirty="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“Ensure that the food sell before expiry date”</a:t>
                      </a:r>
                      <a:endParaRPr sz="1000" dirty="0">
                        <a:latin typeface="Helvetica" pitchFamily="2" charset="0"/>
                        <a:ea typeface="Lato"/>
                        <a:cs typeface="Lato"/>
                        <a:sym typeface="Lato"/>
                      </a:endParaRPr>
                    </a:p>
                    <a:p>
                      <a:pPr marL="457200" lvl="0" indent="-292100" algn="l" rtl="0">
                        <a:spcBef>
                          <a:spcPts val="0"/>
                        </a:spcBef>
                        <a:spcAft>
                          <a:spcPts val="0"/>
                        </a:spcAft>
                        <a:buSzPts val="1000"/>
                        <a:buFont typeface="Lato"/>
                        <a:buChar char="●"/>
                      </a:pPr>
                      <a:r>
                        <a:rPr lang="en" sz="1000" dirty="0">
                          <a:latin typeface="Helvetica" pitchFamily="2" charset="0"/>
                          <a:ea typeface="Lato"/>
                          <a:cs typeface="Lato"/>
                          <a:sym typeface="Lato"/>
                        </a:rPr>
                        <a:t>Worrying - if the food that is expired, then is a lost in money</a:t>
                      </a:r>
                      <a:endParaRPr sz="1000" dirty="0">
                        <a:latin typeface="Helvetica" pitchFamily="2" charset="0"/>
                        <a:ea typeface="Lato"/>
                        <a:cs typeface="Lato"/>
                        <a:sym typeface="Lato"/>
                      </a:endParaRPr>
                    </a:p>
                  </a:txBody>
                  <a:tcPr marL="0" marR="0" marT="0" marB="0">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2356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p:cNvPicPr preferRelativeResize="0"/>
          <p:nvPr/>
        </p:nvPicPr>
        <p:blipFill rotWithShape="1">
          <a:blip r:embed="rId3">
            <a:alphaModFix amt="5000"/>
          </a:blip>
          <a:srcRect t="12344" b="11174"/>
          <a:stretch/>
        </p:blipFill>
        <p:spPr>
          <a:xfrm>
            <a:off x="0" y="483925"/>
            <a:ext cx="9143976" cy="4659575"/>
          </a:xfrm>
          <a:prstGeom prst="rect">
            <a:avLst/>
          </a:prstGeom>
          <a:noFill/>
          <a:ln>
            <a:noFill/>
          </a:ln>
        </p:spPr>
      </p:pic>
      <p:sp>
        <p:nvSpPr>
          <p:cNvPr id="97" name="Google Shape;97;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Food Industry </a:t>
            </a:r>
            <a:endParaRPr dirty="0"/>
          </a:p>
        </p:txBody>
      </p:sp>
      <p:sp>
        <p:nvSpPr>
          <p:cNvPr id="98" name="Google Shape;98;p14"/>
          <p:cNvSpPr txBox="1">
            <a:spLocks noGrp="1"/>
          </p:cNvSpPr>
          <p:nvPr>
            <p:ph type="body" idx="1"/>
          </p:nvPr>
        </p:nvSpPr>
        <p:spPr>
          <a:xfrm>
            <a:off x="729450" y="2078875"/>
            <a:ext cx="8175064"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SG" sz="1400" b="1" dirty="0">
              <a:solidFill>
                <a:schemeClr val="accent5"/>
              </a:solidFill>
              <a:latin typeface="Helvetica" pitchFamily="2" charset="0"/>
              <a:ea typeface="Roboto"/>
              <a:cs typeface="Roboto"/>
              <a:sym typeface="Roboto"/>
            </a:endParaRPr>
          </a:p>
          <a:p>
            <a:pPr>
              <a:buFont typeface="Arial" panose="020B0604020202020204" pitchFamily="34" charset="0"/>
              <a:buChar char="•"/>
            </a:pPr>
            <a:r>
              <a:rPr lang="en" dirty="0">
                <a:latin typeface="Helvetica" pitchFamily="2" charset="0"/>
                <a:sym typeface="Roboto"/>
              </a:rPr>
              <a:t>Target mainly retailers and suppliers</a:t>
            </a:r>
            <a:endParaRPr dirty="0">
              <a:latin typeface="Helvetica" pitchFamily="2" charset="0"/>
              <a:sym typeface="Roboto"/>
            </a:endParaRPr>
          </a:p>
          <a:p>
            <a:pPr>
              <a:buFont typeface="Arial" panose="020B0604020202020204" pitchFamily="34" charset="0"/>
              <a:buChar char="•"/>
            </a:pPr>
            <a:r>
              <a:rPr lang="en" dirty="0">
                <a:latin typeface="Helvetica" pitchFamily="2" charset="0"/>
                <a:sym typeface="Roboto"/>
              </a:rPr>
              <a:t>Focus on </a:t>
            </a:r>
            <a:r>
              <a:rPr lang="en-US" dirty="0">
                <a:latin typeface="Helvetica" pitchFamily="2" charset="0"/>
                <a:sym typeface="Roboto"/>
              </a:rPr>
              <a:t>crops sold in the supermarkets</a:t>
            </a:r>
          </a:p>
          <a:p>
            <a:pPr>
              <a:buFont typeface="Arial" panose="020B0604020202020204" pitchFamily="34" charset="0"/>
              <a:buChar char="•"/>
            </a:pPr>
            <a:r>
              <a:rPr lang="en-SG" dirty="0">
                <a:latin typeface="Helvetica" pitchFamily="2" charset="0"/>
                <a:sym typeface="Roboto"/>
              </a:rPr>
              <a:t>Number of food poisoning cases in Singapore has jumped by 40 per cent on a year-on-year basis from January to October this year (Today Online, 2018)</a:t>
            </a:r>
          </a:p>
          <a:p>
            <a:pPr marL="146050" indent="0">
              <a:buNone/>
            </a:pPr>
            <a:endParaRPr lang="en-SG" dirty="0">
              <a:latin typeface="Helvetica" pitchFamily="2" charset="0"/>
              <a:sym typeface="Roboto"/>
            </a:endParaRPr>
          </a:p>
          <a:p>
            <a:pPr marL="146050" indent="0">
              <a:buNone/>
            </a:pPr>
            <a:endParaRPr lang="en-SG" dirty="0">
              <a:latin typeface="Helvetica" pitchFamily="2" charset="0"/>
              <a:sym typeface="Roboto"/>
            </a:endParaRPr>
          </a:p>
          <a:p>
            <a:pPr marL="146050" indent="0" algn="r">
              <a:buNone/>
            </a:pPr>
            <a:r>
              <a:rPr lang="en-SG" sz="1400" dirty="0">
                <a:latin typeface="Helvetica" pitchFamily="2" charset="0"/>
                <a:sym typeface="Roboto"/>
              </a:rPr>
              <a:t>“</a:t>
            </a:r>
            <a:r>
              <a:rPr lang="en-SG" sz="1400" dirty="0"/>
              <a:t>Some of the causes could be due to hygiene lapses, infective agents, or</a:t>
            </a:r>
            <a:r>
              <a:rPr lang="en-SG" sz="1400" b="1" dirty="0"/>
              <a:t> food source contamination</a:t>
            </a:r>
            <a:r>
              <a:rPr lang="en-SG" sz="1400" dirty="0"/>
              <a:t>”</a:t>
            </a:r>
          </a:p>
          <a:p>
            <a:pPr marL="146050" indent="0" algn="r">
              <a:buNone/>
            </a:pPr>
            <a:r>
              <a:rPr lang="en-SG" sz="1200" b="1" dirty="0">
                <a:latin typeface="Helvetica" pitchFamily="2" charset="0"/>
                <a:sym typeface="Roboto"/>
              </a:rPr>
              <a:t>	</a:t>
            </a:r>
            <a:r>
              <a:rPr lang="en-SG" sz="1000" b="1" dirty="0"/>
              <a:t>Dr Chia Shi-Lu, chairman of the Government Parliamentary Committee for Health</a:t>
            </a:r>
            <a:endParaRPr sz="1100" b="1" dirty="0">
              <a:latin typeface="Helvetica" pitchFamily="2" charset="0"/>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1">
            <a:extLst>
              <a:ext uri="{FF2B5EF4-FFF2-40B4-BE49-F238E27FC236}">
                <a16:creationId xmlns:a16="http://schemas.microsoft.com/office/drawing/2014/main" id="{A7BEBF38-37A0-9743-8AA8-D0E1A982807E}"/>
              </a:ext>
            </a:extLst>
          </p:cNvPr>
          <p:cNvPicPr>
            <a:picLocks noChangeAspect="1"/>
          </p:cNvPicPr>
          <p:nvPr/>
        </p:nvPicPr>
        <p:blipFill>
          <a:blip r:embed="rId3">
            <a:alphaModFix amt="10000"/>
          </a:blip>
          <a:stretch>
            <a:fillRect/>
          </a:stretch>
        </p:blipFill>
        <p:spPr>
          <a:xfrm>
            <a:off x="0" y="495300"/>
            <a:ext cx="9144000" cy="4648200"/>
          </a:xfrm>
          <a:prstGeom prst="rect">
            <a:avLst/>
          </a:prstGeom>
        </p:spPr>
      </p:pic>
      <p:sp>
        <p:nvSpPr>
          <p:cNvPr id="104" name="Google Shape;104;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Processes</a:t>
            </a:r>
            <a:endParaRPr/>
          </a:p>
        </p:txBody>
      </p:sp>
      <p:graphicFrame>
        <p:nvGraphicFramePr>
          <p:cNvPr id="105" name="Google Shape;105;p15"/>
          <p:cNvGraphicFramePr/>
          <p:nvPr>
            <p:extLst>
              <p:ext uri="{D42A27DB-BD31-4B8C-83A1-F6EECF244321}">
                <p14:modId xmlns:p14="http://schemas.microsoft.com/office/powerpoint/2010/main" val="691402018"/>
              </p:ext>
            </p:extLst>
          </p:nvPr>
        </p:nvGraphicFramePr>
        <p:xfrm>
          <a:off x="1040525" y="1936525"/>
          <a:ext cx="7239000" cy="1227400"/>
        </p:xfrm>
        <a:graphic>
          <a:graphicData uri="http://schemas.openxmlformats.org/drawingml/2006/table">
            <a:tbl>
              <a:tblPr>
                <a:noFill/>
                <a:tableStyleId>{377D8C14-1A25-4AD8-961C-B3CD9B57CEFA}</a:tableStyleId>
              </a:tblPr>
              <a:tblGrid>
                <a:gridCol w="1976700">
                  <a:extLst>
                    <a:ext uri="{9D8B030D-6E8A-4147-A177-3AD203B41FA5}">
                      <a16:colId xmlns:a16="http://schemas.microsoft.com/office/drawing/2014/main" val="20000"/>
                    </a:ext>
                  </a:extLst>
                </a:gridCol>
                <a:gridCol w="5262300">
                  <a:extLst>
                    <a:ext uri="{9D8B030D-6E8A-4147-A177-3AD203B41FA5}">
                      <a16:colId xmlns:a16="http://schemas.microsoft.com/office/drawing/2014/main" val="20001"/>
                    </a:ext>
                  </a:extLst>
                </a:gridCol>
              </a:tblGrid>
              <a:tr h="1227400">
                <a:tc>
                  <a:txBody>
                    <a:bodyPr/>
                    <a:lstStyle/>
                    <a:p>
                      <a:pPr marL="0" lvl="0" indent="0" algn="ctr" rtl="0">
                        <a:spcBef>
                          <a:spcPts val="0"/>
                        </a:spcBef>
                        <a:spcAft>
                          <a:spcPts val="0"/>
                        </a:spcAft>
                        <a:buNone/>
                      </a:pPr>
                      <a:r>
                        <a:rPr lang="en" sz="1800" b="1" dirty="0">
                          <a:solidFill>
                            <a:srgbClr val="2C6C7A"/>
                          </a:solidFill>
                          <a:latin typeface="Helvetica" pitchFamily="2" charset="0"/>
                          <a:ea typeface="Lato Black"/>
                          <a:cs typeface="Lato Black"/>
                          <a:sym typeface="Lato Black"/>
                        </a:rPr>
                        <a:t>Current</a:t>
                      </a:r>
                      <a:endParaRPr sz="1800" b="1" dirty="0">
                        <a:solidFill>
                          <a:srgbClr val="2C6C7A"/>
                        </a:solidFill>
                        <a:latin typeface="Helvetica" pitchFamily="2" charset="0"/>
                        <a:ea typeface="Lato Black"/>
                        <a:cs typeface="Lato Black"/>
                        <a:sym typeface="Lato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9DAF8">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rgbClr val="1155CC"/>
                          </a:solidFill>
                          <a:latin typeface="Helvetica" pitchFamily="2" charset="0"/>
                          <a:ea typeface="Lato"/>
                          <a:cs typeface="Lato"/>
                          <a:sym typeface="Lato"/>
                        </a:rPr>
                        <a:t>Supplier sell ingredients  based on trust</a:t>
                      </a:r>
                      <a:endParaRPr sz="1200" dirty="0">
                        <a:solidFill>
                          <a:srgbClr val="1155CC"/>
                        </a:solidFill>
                        <a:latin typeface="Helvetica" pitchFamily="2" charset="0"/>
                        <a:ea typeface="Lato"/>
                        <a:cs typeface="Lato"/>
                        <a:sym typeface="Lato"/>
                      </a:endParaRPr>
                    </a:p>
                    <a:p>
                      <a:pPr marL="0" lvl="0" indent="0" algn="l" rtl="0">
                        <a:spcBef>
                          <a:spcPts val="0"/>
                        </a:spcBef>
                        <a:spcAft>
                          <a:spcPts val="0"/>
                        </a:spcAft>
                        <a:buNone/>
                      </a:pPr>
                      <a:endParaRPr sz="1200" dirty="0">
                        <a:solidFill>
                          <a:srgbClr val="1155CC"/>
                        </a:solidFill>
                        <a:latin typeface="Helvetica" pitchFamily="2" charset="0"/>
                        <a:ea typeface="Lato"/>
                        <a:cs typeface="Lato"/>
                        <a:sym typeface="Lato"/>
                      </a:endParaRPr>
                    </a:p>
                    <a:p>
                      <a:pPr marL="0" lvl="0" indent="0" algn="l" rtl="0">
                        <a:spcBef>
                          <a:spcPts val="0"/>
                        </a:spcBef>
                        <a:spcAft>
                          <a:spcPts val="0"/>
                        </a:spcAft>
                        <a:buNone/>
                      </a:pPr>
                      <a:r>
                        <a:rPr lang="en" sz="1200" dirty="0">
                          <a:solidFill>
                            <a:srgbClr val="1155CC"/>
                          </a:solidFill>
                          <a:latin typeface="Helvetica" pitchFamily="2" charset="0"/>
                          <a:ea typeface="Lato"/>
                          <a:cs typeface="Lato"/>
                          <a:sym typeface="Lato"/>
                        </a:rPr>
                        <a:t>Difficult to track  the food origin</a:t>
                      </a:r>
                      <a:endParaRPr sz="1200" dirty="0">
                        <a:solidFill>
                          <a:srgbClr val="1155CC"/>
                        </a:solidFill>
                        <a:latin typeface="Helvetica" pitchFamily="2" charset="0"/>
                        <a:ea typeface="Lato"/>
                        <a:cs typeface="Lato"/>
                        <a:sym typeface="Lato"/>
                      </a:endParaRPr>
                    </a:p>
                    <a:p>
                      <a:pPr marL="0" lvl="0" indent="0" algn="l" rtl="0">
                        <a:spcBef>
                          <a:spcPts val="0"/>
                        </a:spcBef>
                        <a:spcAft>
                          <a:spcPts val="0"/>
                        </a:spcAft>
                        <a:buNone/>
                      </a:pPr>
                      <a:endParaRPr sz="1200" dirty="0">
                        <a:solidFill>
                          <a:srgbClr val="1155CC"/>
                        </a:solidFill>
                        <a:latin typeface="Helvetica" pitchFamily="2" charset="0"/>
                        <a:ea typeface="Lato"/>
                        <a:cs typeface="Lato"/>
                        <a:sym typeface="Lato"/>
                      </a:endParaRPr>
                    </a:p>
                    <a:p>
                      <a:pPr marL="0" lvl="0" indent="0" algn="l" rtl="0">
                        <a:spcBef>
                          <a:spcPts val="0"/>
                        </a:spcBef>
                        <a:spcAft>
                          <a:spcPts val="0"/>
                        </a:spcAft>
                        <a:buNone/>
                      </a:pPr>
                      <a:r>
                        <a:rPr lang="en" sz="1200" dirty="0">
                          <a:solidFill>
                            <a:srgbClr val="1155CC"/>
                          </a:solidFill>
                          <a:latin typeface="Helvetica" pitchFamily="2" charset="0"/>
                          <a:ea typeface="Lato"/>
                          <a:cs typeface="Lato"/>
                          <a:sym typeface="Lato"/>
                        </a:rPr>
                        <a:t>Difficult to determine responsibility for purchased crops</a:t>
                      </a:r>
                      <a:endParaRPr dirty="0">
                        <a:solidFill>
                          <a:srgbClr val="1155CC"/>
                        </a:solidFill>
                        <a:latin typeface="Helvetica" pitchFamily="2" charset="0"/>
                        <a:ea typeface="Lato"/>
                        <a:cs typeface="Lato"/>
                        <a:sym typeface="Lato"/>
                      </a:endParaRPr>
                    </a:p>
                  </a:txBody>
                  <a:tcPr marL="91425" marR="91425" marT="91425" marB="91425">
                    <a:lnL w="9525" cap="flat" cmpd="sng">
                      <a:solidFill>
                        <a:srgbClr val="4A86E8"/>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9DAF8">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6" name="Google Shape;106;p15"/>
          <p:cNvGraphicFramePr/>
          <p:nvPr>
            <p:extLst>
              <p:ext uri="{D42A27DB-BD31-4B8C-83A1-F6EECF244321}">
                <p14:modId xmlns:p14="http://schemas.microsoft.com/office/powerpoint/2010/main" val="2436016941"/>
              </p:ext>
            </p:extLst>
          </p:nvPr>
        </p:nvGraphicFramePr>
        <p:xfrm>
          <a:off x="1040525" y="3678425"/>
          <a:ext cx="7239000" cy="1129200"/>
        </p:xfrm>
        <a:graphic>
          <a:graphicData uri="http://schemas.openxmlformats.org/drawingml/2006/table">
            <a:tbl>
              <a:tblPr>
                <a:noFill/>
                <a:tableStyleId>{377D8C14-1A25-4AD8-961C-B3CD9B57CEFA}</a:tableStyleId>
              </a:tblPr>
              <a:tblGrid>
                <a:gridCol w="1976700">
                  <a:extLst>
                    <a:ext uri="{9D8B030D-6E8A-4147-A177-3AD203B41FA5}">
                      <a16:colId xmlns:a16="http://schemas.microsoft.com/office/drawing/2014/main" val="20000"/>
                    </a:ext>
                  </a:extLst>
                </a:gridCol>
                <a:gridCol w="5262300">
                  <a:extLst>
                    <a:ext uri="{9D8B030D-6E8A-4147-A177-3AD203B41FA5}">
                      <a16:colId xmlns:a16="http://schemas.microsoft.com/office/drawing/2014/main" val="20001"/>
                    </a:ext>
                  </a:extLst>
                </a:gridCol>
              </a:tblGrid>
              <a:tr h="1129200">
                <a:tc>
                  <a:txBody>
                    <a:bodyPr/>
                    <a:lstStyle/>
                    <a:p>
                      <a:pPr marL="0" lvl="0" indent="0" algn="ctr" rtl="0">
                        <a:spcBef>
                          <a:spcPts val="0"/>
                        </a:spcBef>
                        <a:spcAft>
                          <a:spcPts val="0"/>
                        </a:spcAft>
                        <a:buNone/>
                      </a:pPr>
                      <a:r>
                        <a:rPr lang="en" sz="1800" b="1" dirty="0">
                          <a:solidFill>
                            <a:srgbClr val="2C6C7A"/>
                          </a:solidFill>
                          <a:latin typeface="Helvetica" pitchFamily="2" charset="0"/>
                          <a:ea typeface="Lato Black"/>
                          <a:cs typeface="Lato Black"/>
                          <a:sym typeface="Lato Black"/>
                        </a:rPr>
                        <a:t>Solution</a:t>
                      </a:r>
                      <a:endParaRPr sz="1800" b="1" dirty="0">
                        <a:solidFill>
                          <a:srgbClr val="2C6C7A"/>
                        </a:solidFill>
                        <a:latin typeface="Helvetica" pitchFamily="2" charset="0"/>
                        <a:ea typeface="Lato Black"/>
                        <a:cs typeface="Lato Black"/>
                        <a:sym typeface="Lato Black"/>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C9DAF8">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3C78D8"/>
                          </a:solidFill>
                          <a:latin typeface="Helvetica" pitchFamily="2" charset="0"/>
                          <a:ea typeface="Lato"/>
                          <a:cs typeface="Lato"/>
                          <a:sym typeface="Lato"/>
                        </a:rPr>
                        <a:t>FOOD-IE</a:t>
                      </a:r>
                      <a:r>
                        <a:rPr lang="en-US" sz="1600" b="1" dirty="0">
                          <a:solidFill>
                            <a:srgbClr val="3C78D8"/>
                          </a:solidFill>
                          <a:latin typeface="Helvetica" pitchFamily="2" charset="0"/>
                          <a:ea typeface="Lato"/>
                          <a:cs typeface="Lato"/>
                          <a:sym typeface="Lato"/>
                        </a:rPr>
                        <a:t> </a:t>
                      </a:r>
                      <a:r>
                        <a:rPr lang="en-US" sz="1200" b="0" dirty="0">
                          <a:solidFill>
                            <a:srgbClr val="3C78D8"/>
                          </a:solidFill>
                          <a:latin typeface="Helvetica" pitchFamily="2" charset="0"/>
                          <a:ea typeface="Lato"/>
                          <a:cs typeface="Lato"/>
                          <a:sym typeface="Lato"/>
                        </a:rPr>
                        <a:t>(</a:t>
                      </a:r>
                      <a:r>
                        <a:rPr lang="en-SG" sz="1200" b="0" dirty="0">
                          <a:solidFill>
                            <a:srgbClr val="3C78D8"/>
                          </a:solidFill>
                          <a:latin typeface="Helvetica" pitchFamily="2" charset="0"/>
                          <a:ea typeface="Lato"/>
                          <a:cs typeface="Lato"/>
                          <a:sym typeface="Lato"/>
                        </a:rPr>
                        <a:t>Blockchain Supply Chain System)</a:t>
                      </a:r>
                      <a:endParaRPr sz="1600" b="0" dirty="0">
                        <a:solidFill>
                          <a:srgbClr val="3C78D8"/>
                        </a:solidFill>
                        <a:latin typeface="Helvetica" pitchFamily="2" charset="0"/>
                        <a:ea typeface="Lato"/>
                        <a:cs typeface="Lato"/>
                        <a:sym typeface="Lato"/>
                      </a:endParaRPr>
                    </a:p>
                  </a:txBody>
                  <a:tcPr marL="91425" marR="91425" marT="91425" marB="91425" anchor="ctr">
                    <a:lnL w="9525" cap="flat" cmpd="sng">
                      <a:solidFill>
                        <a:srgbClr val="4A86E8"/>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9DAF8">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8"/>
          <p:cNvPicPr preferRelativeResize="0"/>
          <p:nvPr/>
        </p:nvPicPr>
        <p:blipFill>
          <a:blip r:embed="rId3">
            <a:alphaModFix amt="5000"/>
          </a:blip>
          <a:stretch>
            <a:fillRect/>
          </a:stretch>
        </p:blipFill>
        <p:spPr>
          <a:xfrm>
            <a:off x="0" y="509350"/>
            <a:ext cx="9143999" cy="4634151"/>
          </a:xfrm>
          <a:prstGeom prst="rect">
            <a:avLst/>
          </a:prstGeom>
          <a:noFill/>
          <a:ln>
            <a:noFill/>
          </a:ln>
        </p:spPr>
      </p:pic>
      <p:sp>
        <p:nvSpPr>
          <p:cNvPr id="124" name="Google Shape;124;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Pain point: Food authenticity </a:t>
            </a:r>
            <a:endParaRPr dirty="0"/>
          </a:p>
        </p:txBody>
      </p:sp>
      <p:sp>
        <p:nvSpPr>
          <p:cNvPr id="125" name="Google Shape;125;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lvl="0" algn="l" rtl="0">
              <a:spcBef>
                <a:spcPts val="0"/>
              </a:spcBef>
              <a:spcAft>
                <a:spcPts val="0"/>
              </a:spcAft>
              <a:buSzPts val="1300"/>
              <a:buFont typeface="Arial" panose="020B0604020202020204" pitchFamily="34" charset="0"/>
              <a:buChar char="•"/>
            </a:pPr>
            <a:r>
              <a:rPr lang="en" dirty="0">
                <a:latin typeface="Helvetica" pitchFamily="2" charset="0"/>
              </a:rPr>
              <a:t>Unable  to trace the ingredients  origin </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Unable to track the food safety throughout the processing</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Retailer unable to track the shelf-life </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Food wastage due to food with short shelf life</a:t>
            </a:r>
          </a:p>
          <a:p>
            <a:pPr lvl="0" algn="l" rtl="0">
              <a:spcBef>
                <a:spcPts val="0"/>
              </a:spcBef>
              <a:spcAft>
                <a:spcPts val="0"/>
              </a:spcAft>
              <a:buSzPts val="1300"/>
              <a:buFont typeface="Arial" panose="020B0604020202020204" pitchFamily="34" charset="0"/>
              <a:buChar char="•"/>
            </a:pPr>
            <a:r>
              <a:rPr lang="en" dirty="0">
                <a:latin typeface="Helvetica" pitchFamily="2" charset="0"/>
              </a:rPr>
              <a:t>Difficult for agency to trace if a recall is required</a:t>
            </a:r>
          </a:p>
        </p:txBody>
      </p:sp>
      <p:grpSp>
        <p:nvGrpSpPr>
          <p:cNvPr id="3" name="Group 2">
            <a:extLst>
              <a:ext uri="{FF2B5EF4-FFF2-40B4-BE49-F238E27FC236}">
                <a16:creationId xmlns:a16="http://schemas.microsoft.com/office/drawing/2014/main" id="{52F962BD-D1FF-244D-8344-A20FB01B6B7E}"/>
              </a:ext>
            </a:extLst>
          </p:cNvPr>
          <p:cNvGrpSpPr/>
          <p:nvPr/>
        </p:nvGrpSpPr>
        <p:grpSpPr>
          <a:xfrm>
            <a:off x="5612789" y="1287287"/>
            <a:ext cx="3531210" cy="3386788"/>
            <a:chOff x="5961450" y="967363"/>
            <a:chExt cx="3531210" cy="3386788"/>
          </a:xfrm>
        </p:grpSpPr>
        <p:pic>
          <p:nvPicPr>
            <p:cNvPr id="2" name="Picture 1">
              <a:extLst>
                <a:ext uri="{FF2B5EF4-FFF2-40B4-BE49-F238E27FC236}">
                  <a16:creationId xmlns:a16="http://schemas.microsoft.com/office/drawing/2014/main" id="{84FB783C-0953-4245-9DB6-617AFF754FFA}"/>
                </a:ext>
              </a:extLst>
            </p:cNvPr>
            <p:cNvPicPr>
              <a:picLocks noChangeAspect="1"/>
            </p:cNvPicPr>
            <p:nvPr/>
          </p:nvPicPr>
          <p:blipFill>
            <a:blip r:embed="rId4"/>
            <a:stretch>
              <a:fillRect/>
            </a:stretch>
          </p:blipFill>
          <p:spPr>
            <a:xfrm>
              <a:off x="7499498" y="967363"/>
              <a:ext cx="1993162" cy="2356914"/>
            </a:xfrm>
            <a:prstGeom prst="rect">
              <a:avLst/>
            </a:prstGeom>
          </p:spPr>
        </p:pic>
        <p:pic>
          <p:nvPicPr>
            <p:cNvPr id="126" name="Google Shape;126;p18"/>
            <p:cNvPicPr preferRelativeResize="0"/>
            <p:nvPr/>
          </p:nvPicPr>
          <p:blipFill>
            <a:blip r:embed="rId5">
              <a:alphaModFix/>
            </a:blip>
            <a:stretch>
              <a:fillRect/>
            </a:stretch>
          </p:blipFill>
          <p:spPr>
            <a:xfrm>
              <a:off x="5961450" y="2145820"/>
              <a:ext cx="2363649" cy="220833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 name="Picture 1">
            <a:extLst>
              <a:ext uri="{FF2B5EF4-FFF2-40B4-BE49-F238E27FC236}">
                <a16:creationId xmlns:a16="http://schemas.microsoft.com/office/drawing/2014/main" id="{088928F8-4605-2A4E-B836-05D790C4A3A8}"/>
              </a:ext>
            </a:extLst>
          </p:cNvPr>
          <p:cNvPicPr>
            <a:picLocks noChangeAspect="1"/>
          </p:cNvPicPr>
          <p:nvPr/>
        </p:nvPicPr>
        <p:blipFill rotWithShape="1">
          <a:blip r:embed="rId3">
            <a:alphaModFix amt="5000"/>
          </a:blip>
          <a:srcRect t="23005"/>
          <a:stretch/>
        </p:blipFill>
        <p:spPr>
          <a:xfrm>
            <a:off x="0" y="457200"/>
            <a:ext cx="9144000" cy="4686300"/>
          </a:xfrm>
          <a:prstGeom prst="rect">
            <a:avLst/>
          </a:prstGeom>
        </p:spPr>
      </p:pic>
      <p:sp>
        <p:nvSpPr>
          <p:cNvPr id="131" name="Google Shape;131;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blockchain helps</a:t>
            </a:r>
            <a:endParaRPr/>
          </a:p>
        </p:txBody>
      </p:sp>
      <p:sp>
        <p:nvSpPr>
          <p:cNvPr id="132" name="Google Shape;132;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latin typeface="Helvetica" pitchFamily="2" charset="0"/>
              </a:rPr>
              <a:t>Ensure food authenticity by checking the source of the ingredients</a:t>
            </a:r>
            <a:endParaRPr dirty="0">
              <a:latin typeface="Helvetica" pitchFamily="2" charset="0"/>
            </a:endParaRPr>
          </a:p>
          <a:p>
            <a:pPr marL="457200" lvl="0" indent="-311150" algn="l" rtl="0">
              <a:spcBef>
                <a:spcPts val="0"/>
              </a:spcBef>
              <a:spcAft>
                <a:spcPts val="0"/>
              </a:spcAft>
              <a:buSzPts val="1300"/>
              <a:buChar char="-"/>
            </a:pPr>
            <a:r>
              <a:rPr lang="en" dirty="0">
                <a:latin typeface="Helvetica" pitchFamily="2" charset="0"/>
              </a:rPr>
              <a:t>The food received at store is verified as authentic</a:t>
            </a:r>
            <a:endParaRPr dirty="0">
              <a:latin typeface="Helvetica" pitchFamily="2" charset="0"/>
            </a:endParaRPr>
          </a:p>
          <a:p>
            <a:pPr marL="457200" lvl="0" indent="-311150" algn="l" rtl="0">
              <a:spcBef>
                <a:spcPts val="0"/>
              </a:spcBef>
              <a:spcAft>
                <a:spcPts val="0"/>
              </a:spcAft>
              <a:buSzPts val="1300"/>
              <a:buChar char="-"/>
            </a:pPr>
            <a:r>
              <a:rPr lang="en" dirty="0">
                <a:latin typeface="Helvetica" pitchFamily="2" charset="0"/>
              </a:rPr>
              <a:t>Digital record could potentially reveal food safety issues picked up between farm and store</a:t>
            </a:r>
            <a:endParaRPr dirty="0">
              <a:latin typeface="Helvetica" pitchFamily="2" charset="0"/>
            </a:endParaRPr>
          </a:p>
          <a:p>
            <a:pPr marL="457200" lvl="0" indent="-311150" algn="l" rtl="0">
              <a:spcBef>
                <a:spcPts val="0"/>
              </a:spcBef>
              <a:spcAft>
                <a:spcPts val="0"/>
              </a:spcAft>
              <a:buSzPts val="1300"/>
              <a:buChar char="-"/>
            </a:pPr>
            <a:r>
              <a:rPr lang="en" dirty="0">
                <a:latin typeface="Helvetica" pitchFamily="2" charset="0"/>
              </a:rPr>
              <a:t>Customer confidence</a:t>
            </a:r>
            <a:endParaRPr dirty="0">
              <a:latin typeface="Helvetica" pitchFamily="2" charset="0"/>
            </a:endParaRPr>
          </a:p>
          <a:p>
            <a:pPr marL="457200" lvl="0" indent="-311150" algn="l" rtl="0">
              <a:spcBef>
                <a:spcPts val="0"/>
              </a:spcBef>
              <a:spcAft>
                <a:spcPts val="0"/>
              </a:spcAft>
              <a:buSzPts val="1300"/>
              <a:buChar char="-"/>
            </a:pPr>
            <a:r>
              <a:rPr lang="en" dirty="0">
                <a:latin typeface="Helvetica" pitchFamily="2" charset="0"/>
              </a:rPr>
              <a:t>Mechanism to map the food supply chain to the customer</a:t>
            </a:r>
            <a:endParaRPr dirty="0">
              <a:latin typeface="Helvetica"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Scenario</a:t>
            </a:r>
            <a:endParaRPr/>
          </a:p>
        </p:txBody>
      </p:sp>
      <p:grpSp>
        <p:nvGrpSpPr>
          <p:cNvPr id="138" name="Google Shape;138;p20"/>
          <p:cNvGrpSpPr/>
          <p:nvPr/>
        </p:nvGrpSpPr>
        <p:grpSpPr>
          <a:xfrm>
            <a:off x="2190500" y="1994625"/>
            <a:ext cx="5547025" cy="2953050"/>
            <a:chOff x="1961900" y="1918425"/>
            <a:chExt cx="5547025" cy="2953050"/>
          </a:xfrm>
        </p:grpSpPr>
        <p:pic>
          <p:nvPicPr>
            <p:cNvPr id="139" name="Google Shape;139;p20"/>
            <p:cNvPicPr preferRelativeResize="0"/>
            <p:nvPr/>
          </p:nvPicPr>
          <p:blipFill rotWithShape="1">
            <a:blip r:embed="rId3">
              <a:alphaModFix/>
            </a:blip>
            <a:srcRect t="-1589" b="35630"/>
            <a:stretch/>
          </p:blipFill>
          <p:spPr>
            <a:xfrm>
              <a:off x="1961900" y="1953675"/>
              <a:ext cx="5547025" cy="2917800"/>
            </a:xfrm>
            <a:prstGeom prst="rect">
              <a:avLst/>
            </a:prstGeom>
            <a:noFill/>
            <a:ln>
              <a:noFill/>
            </a:ln>
          </p:spPr>
        </p:pic>
        <p:sp>
          <p:nvSpPr>
            <p:cNvPr id="140" name="Google Shape;140;p20"/>
            <p:cNvSpPr txBox="1"/>
            <p:nvPr/>
          </p:nvSpPr>
          <p:spPr>
            <a:xfrm>
              <a:off x="1961900" y="2571750"/>
              <a:ext cx="603000" cy="1611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rgbClr val="A64D79"/>
                  </a:solidFill>
                  <a:latin typeface="Lato"/>
                  <a:ea typeface="Lato"/>
                  <a:cs typeface="Lato"/>
                  <a:sym typeface="Lato"/>
                </a:rPr>
                <a:t>Farmer</a:t>
              </a:r>
              <a:endParaRPr sz="1000">
                <a:solidFill>
                  <a:srgbClr val="A64D79"/>
                </a:solidFill>
                <a:latin typeface="Lato"/>
                <a:ea typeface="Lato"/>
                <a:cs typeface="Lato"/>
                <a:sym typeface="Lato"/>
              </a:endParaRPr>
            </a:p>
          </p:txBody>
        </p:sp>
        <p:sp>
          <p:nvSpPr>
            <p:cNvPr id="141" name="Google Shape;141;p20"/>
            <p:cNvSpPr txBox="1"/>
            <p:nvPr/>
          </p:nvSpPr>
          <p:spPr>
            <a:xfrm>
              <a:off x="3327000" y="2571750"/>
              <a:ext cx="701400" cy="1611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rgbClr val="A64D79"/>
                  </a:solidFill>
                  <a:latin typeface="Lato"/>
                  <a:ea typeface="Lato"/>
                  <a:cs typeface="Lato"/>
                  <a:sym typeface="Lato"/>
                </a:rPr>
                <a:t>Producer</a:t>
              </a:r>
              <a:endParaRPr sz="1000">
                <a:solidFill>
                  <a:srgbClr val="A64D79"/>
                </a:solidFill>
                <a:latin typeface="Lato"/>
                <a:ea typeface="Lato"/>
                <a:cs typeface="Lato"/>
                <a:sym typeface="Lato"/>
              </a:endParaRPr>
            </a:p>
          </p:txBody>
        </p:sp>
        <p:sp>
          <p:nvSpPr>
            <p:cNvPr id="142" name="Google Shape;142;p20"/>
            <p:cNvSpPr txBox="1"/>
            <p:nvPr/>
          </p:nvSpPr>
          <p:spPr>
            <a:xfrm>
              <a:off x="5611125" y="4647725"/>
              <a:ext cx="1106400" cy="1611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rgbClr val="A64D79"/>
                  </a:solidFill>
                  <a:latin typeface="Lato"/>
                  <a:ea typeface="Lato"/>
                  <a:cs typeface="Lato"/>
                  <a:sym typeface="Lato"/>
                </a:rPr>
                <a:t>Retailer</a:t>
              </a:r>
              <a:endParaRPr sz="1000">
                <a:solidFill>
                  <a:srgbClr val="A64D79"/>
                </a:solidFill>
                <a:latin typeface="Lato"/>
                <a:ea typeface="Lato"/>
                <a:cs typeface="Lato"/>
                <a:sym typeface="Lato"/>
              </a:endParaRPr>
            </a:p>
          </p:txBody>
        </p:sp>
        <p:pic>
          <p:nvPicPr>
            <p:cNvPr id="143" name="Google Shape;143;p20"/>
            <p:cNvPicPr preferRelativeResize="0"/>
            <p:nvPr/>
          </p:nvPicPr>
          <p:blipFill rotWithShape="1">
            <a:blip r:embed="rId4">
              <a:alphaModFix/>
            </a:blip>
            <a:srcRect l="24795" t="-1589" r="62560" b="75184"/>
            <a:stretch/>
          </p:blipFill>
          <p:spPr>
            <a:xfrm>
              <a:off x="4450175" y="1953663"/>
              <a:ext cx="701401" cy="1168075"/>
            </a:xfrm>
            <a:prstGeom prst="rect">
              <a:avLst/>
            </a:prstGeom>
            <a:noFill/>
            <a:ln>
              <a:noFill/>
            </a:ln>
          </p:spPr>
        </p:pic>
        <p:sp>
          <p:nvSpPr>
            <p:cNvPr id="144" name="Google Shape;144;p20"/>
            <p:cNvSpPr txBox="1"/>
            <p:nvPr/>
          </p:nvSpPr>
          <p:spPr>
            <a:xfrm>
              <a:off x="4450175" y="2571750"/>
              <a:ext cx="701400" cy="1611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solidFill>
                    <a:srgbClr val="A64D79"/>
                  </a:solidFill>
                  <a:latin typeface="Lato"/>
                  <a:ea typeface="Lato"/>
                  <a:cs typeface="Lato"/>
                  <a:sym typeface="Lato"/>
                </a:rPr>
                <a:t>Distributor</a:t>
              </a:r>
              <a:endParaRPr sz="1000" dirty="0">
                <a:solidFill>
                  <a:srgbClr val="A64D79"/>
                </a:solidFill>
                <a:latin typeface="Lato"/>
                <a:ea typeface="Lato"/>
                <a:cs typeface="Lato"/>
                <a:sym typeface="Lato"/>
              </a:endParaRPr>
            </a:p>
          </p:txBody>
        </p:sp>
        <p:pic>
          <p:nvPicPr>
            <p:cNvPr id="145" name="Google Shape;145;p20"/>
            <p:cNvPicPr preferRelativeResize="0"/>
            <p:nvPr/>
          </p:nvPicPr>
          <p:blipFill rotWithShape="1">
            <a:blip r:embed="rId5">
              <a:alphaModFix/>
            </a:blip>
            <a:srcRect b="9600"/>
            <a:stretch/>
          </p:blipFill>
          <p:spPr>
            <a:xfrm>
              <a:off x="2411700" y="1918425"/>
              <a:ext cx="603000" cy="588743"/>
            </a:xfrm>
            <a:prstGeom prst="rect">
              <a:avLst/>
            </a:prstGeom>
            <a:noFill/>
            <a:ln>
              <a:noFill/>
            </a:ln>
          </p:spPr>
        </p:pic>
        <p:pic>
          <p:nvPicPr>
            <p:cNvPr id="146" name="Google Shape;146;p20"/>
            <p:cNvPicPr preferRelativeResize="0"/>
            <p:nvPr/>
          </p:nvPicPr>
          <p:blipFill rotWithShape="1">
            <a:blip r:embed="rId5">
              <a:alphaModFix/>
            </a:blip>
            <a:srcRect b="9600"/>
            <a:stretch/>
          </p:blipFill>
          <p:spPr>
            <a:xfrm>
              <a:off x="3847175" y="1918425"/>
              <a:ext cx="603000" cy="588743"/>
            </a:xfrm>
            <a:prstGeom prst="rect">
              <a:avLst/>
            </a:prstGeom>
            <a:noFill/>
            <a:ln>
              <a:noFill/>
            </a:ln>
          </p:spPr>
        </p:pic>
        <p:pic>
          <p:nvPicPr>
            <p:cNvPr id="147" name="Google Shape;147;p20"/>
            <p:cNvPicPr preferRelativeResize="0"/>
            <p:nvPr/>
          </p:nvPicPr>
          <p:blipFill rotWithShape="1">
            <a:blip r:embed="rId5">
              <a:alphaModFix/>
            </a:blip>
            <a:srcRect b="9600"/>
            <a:stretch/>
          </p:blipFill>
          <p:spPr>
            <a:xfrm>
              <a:off x="4946750" y="1918425"/>
              <a:ext cx="603000" cy="588743"/>
            </a:xfrm>
            <a:prstGeom prst="rect">
              <a:avLst/>
            </a:prstGeom>
            <a:noFill/>
            <a:ln>
              <a:noFill/>
            </a:ln>
          </p:spPr>
        </p:pic>
        <p:pic>
          <p:nvPicPr>
            <p:cNvPr id="148" name="Google Shape;148;p20"/>
            <p:cNvPicPr preferRelativeResize="0"/>
            <p:nvPr/>
          </p:nvPicPr>
          <p:blipFill rotWithShape="1">
            <a:blip r:embed="rId5">
              <a:alphaModFix/>
            </a:blip>
            <a:srcRect l="7026" t="13839" r="8720" b="18317"/>
            <a:stretch/>
          </p:blipFill>
          <p:spPr>
            <a:xfrm>
              <a:off x="5303520" y="3928872"/>
              <a:ext cx="398150" cy="34625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a:t>
            </a:r>
            <a:endParaRPr/>
          </a:p>
        </p:txBody>
      </p:sp>
      <p:sp>
        <p:nvSpPr>
          <p:cNvPr id="194" name="Google Shape;194;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dirty="0" err="1">
                <a:latin typeface="Helvetica" pitchFamily="2" charset="0"/>
              </a:rPr>
              <a:t>MySql</a:t>
            </a:r>
            <a:r>
              <a:rPr lang="en-SG" dirty="0">
                <a:latin typeface="Helvetica" pitchFamily="2" charset="0"/>
              </a:rPr>
              <a:t> as (Database)</a:t>
            </a:r>
          </a:p>
          <a:p>
            <a:pPr>
              <a:buFont typeface="Arial" panose="020B0604020202020204" pitchFamily="34" charset="0"/>
              <a:buChar char="•"/>
            </a:pPr>
            <a:r>
              <a:rPr lang="en-SG" dirty="0">
                <a:latin typeface="Helvetica" pitchFamily="2" charset="0"/>
              </a:rPr>
              <a:t>Hyperledger (Blockchain)</a:t>
            </a:r>
            <a:endParaRPr lang="en"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Java EE (Back End)</a:t>
            </a:r>
            <a:endParaRPr dirty="0">
              <a:latin typeface="Helvetica" pitchFamily="2" charset="0"/>
            </a:endParaRPr>
          </a:p>
          <a:p>
            <a:pPr lvl="0" algn="l" rtl="0">
              <a:spcBef>
                <a:spcPts val="0"/>
              </a:spcBef>
              <a:spcAft>
                <a:spcPts val="0"/>
              </a:spcAft>
              <a:buSzPts val="1300"/>
              <a:buFont typeface="Arial" panose="020B0604020202020204" pitchFamily="34" charset="0"/>
              <a:buChar char="•"/>
            </a:pPr>
            <a:r>
              <a:rPr lang="en" dirty="0">
                <a:latin typeface="Helvetica" pitchFamily="2" charset="0"/>
              </a:rPr>
              <a:t>Angular (Front end)</a:t>
            </a:r>
          </a:p>
        </p:txBody>
      </p:sp>
      <p:pic>
        <p:nvPicPr>
          <p:cNvPr id="2" name="Picture 1">
            <a:extLst>
              <a:ext uri="{FF2B5EF4-FFF2-40B4-BE49-F238E27FC236}">
                <a16:creationId xmlns:a16="http://schemas.microsoft.com/office/drawing/2014/main" id="{35726BDC-886A-AB45-96AD-B40659472CD1}"/>
              </a:ext>
            </a:extLst>
          </p:cNvPr>
          <p:cNvPicPr>
            <a:picLocks noChangeAspect="1"/>
          </p:cNvPicPr>
          <p:nvPr/>
        </p:nvPicPr>
        <p:blipFill>
          <a:blip r:embed="rId3"/>
          <a:stretch>
            <a:fillRect/>
          </a:stretch>
        </p:blipFill>
        <p:spPr>
          <a:xfrm>
            <a:off x="3922428" y="1853850"/>
            <a:ext cx="1219550" cy="1219550"/>
          </a:xfrm>
          <a:prstGeom prst="rect">
            <a:avLst/>
          </a:prstGeom>
        </p:spPr>
      </p:pic>
      <p:pic>
        <p:nvPicPr>
          <p:cNvPr id="3" name="Picture 2">
            <a:extLst>
              <a:ext uri="{FF2B5EF4-FFF2-40B4-BE49-F238E27FC236}">
                <a16:creationId xmlns:a16="http://schemas.microsoft.com/office/drawing/2014/main" id="{56F9C96A-BF96-E543-A93A-73719DC3D350}"/>
              </a:ext>
            </a:extLst>
          </p:cNvPr>
          <p:cNvPicPr>
            <a:picLocks noChangeAspect="1"/>
          </p:cNvPicPr>
          <p:nvPr/>
        </p:nvPicPr>
        <p:blipFill>
          <a:blip r:embed="rId4"/>
          <a:stretch>
            <a:fillRect/>
          </a:stretch>
        </p:blipFill>
        <p:spPr>
          <a:xfrm>
            <a:off x="6780064" y="2871483"/>
            <a:ext cx="1663700" cy="856806"/>
          </a:xfrm>
          <a:prstGeom prst="rect">
            <a:avLst/>
          </a:prstGeom>
        </p:spPr>
      </p:pic>
      <p:pic>
        <p:nvPicPr>
          <p:cNvPr id="4" name="Picture 3">
            <a:extLst>
              <a:ext uri="{FF2B5EF4-FFF2-40B4-BE49-F238E27FC236}">
                <a16:creationId xmlns:a16="http://schemas.microsoft.com/office/drawing/2014/main" id="{160C1967-80BE-334A-843F-0D6C40AC0365}"/>
              </a:ext>
            </a:extLst>
          </p:cNvPr>
          <p:cNvPicPr>
            <a:picLocks noChangeAspect="1"/>
          </p:cNvPicPr>
          <p:nvPr/>
        </p:nvPicPr>
        <p:blipFill>
          <a:blip r:embed="rId5"/>
          <a:stretch>
            <a:fillRect/>
          </a:stretch>
        </p:blipFill>
        <p:spPr>
          <a:xfrm>
            <a:off x="5606294" y="1995891"/>
            <a:ext cx="1953850" cy="834772"/>
          </a:xfrm>
          <a:prstGeom prst="rect">
            <a:avLst/>
          </a:prstGeom>
        </p:spPr>
      </p:pic>
      <p:pic>
        <p:nvPicPr>
          <p:cNvPr id="5" name="Picture 4">
            <a:extLst>
              <a:ext uri="{FF2B5EF4-FFF2-40B4-BE49-F238E27FC236}">
                <a16:creationId xmlns:a16="http://schemas.microsoft.com/office/drawing/2014/main" id="{9D184ABB-54FF-3F41-9077-12B85190CC10}"/>
              </a:ext>
            </a:extLst>
          </p:cNvPr>
          <p:cNvPicPr>
            <a:picLocks noChangeAspect="1"/>
          </p:cNvPicPr>
          <p:nvPr/>
        </p:nvPicPr>
        <p:blipFill>
          <a:blip r:embed="rId6"/>
          <a:stretch>
            <a:fillRect/>
          </a:stretch>
        </p:blipFill>
        <p:spPr>
          <a:xfrm>
            <a:off x="2786724" y="3216939"/>
            <a:ext cx="5385626" cy="1638337"/>
          </a:xfrm>
          <a:prstGeom prst="rect">
            <a:avLst/>
          </a:prstGeom>
        </p:spPr>
      </p:pic>
      <p:pic>
        <p:nvPicPr>
          <p:cNvPr id="6" name="Picture 5">
            <a:extLst>
              <a:ext uri="{FF2B5EF4-FFF2-40B4-BE49-F238E27FC236}">
                <a16:creationId xmlns:a16="http://schemas.microsoft.com/office/drawing/2014/main" id="{8C6B3CAB-E88F-D04F-8A42-C2737229C986}"/>
              </a:ext>
            </a:extLst>
          </p:cNvPr>
          <p:cNvPicPr>
            <a:picLocks noChangeAspect="1"/>
          </p:cNvPicPr>
          <p:nvPr/>
        </p:nvPicPr>
        <p:blipFill>
          <a:blip r:embed="rId7"/>
          <a:stretch>
            <a:fillRect/>
          </a:stretch>
        </p:blipFill>
        <p:spPr>
          <a:xfrm>
            <a:off x="6474747" y="833703"/>
            <a:ext cx="2170793" cy="1049675"/>
          </a:xfrm>
          <a:prstGeom prst="rect">
            <a:avLst/>
          </a:prstGeom>
        </p:spPr>
      </p:pic>
    </p:spTree>
    <p:extLst>
      <p:ext uri="{BB962C8B-B14F-4D97-AF65-F5344CB8AC3E}">
        <p14:creationId xmlns:p14="http://schemas.microsoft.com/office/powerpoint/2010/main" val="176281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D7EA29-B649-D345-9C3C-4968F1DD31BE}"/>
              </a:ext>
            </a:extLst>
          </p:cNvPr>
          <p:cNvSpPr/>
          <p:nvPr/>
        </p:nvSpPr>
        <p:spPr>
          <a:xfrm>
            <a:off x="729017" y="1012372"/>
            <a:ext cx="885808"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D81549-F573-6F4D-97FD-CADDB5054CA0}"/>
              </a:ext>
            </a:extLst>
          </p:cNvPr>
          <p:cNvSpPr/>
          <p:nvPr/>
        </p:nvSpPr>
        <p:spPr>
          <a:xfrm>
            <a:off x="6444343" y="631372"/>
            <a:ext cx="2438400" cy="52251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System Flow</a:t>
            </a:r>
          </a:p>
        </p:txBody>
      </p:sp>
      <p:sp>
        <p:nvSpPr>
          <p:cNvPr id="11" name="Rectangle 10">
            <a:extLst>
              <a:ext uri="{FF2B5EF4-FFF2-40B4-BE49-F238E27FC236}">
                <a16:creationId xmlns:a16="http://schemas.microsoft.com/office/drawing/2014/main" id="{FE1E32D5-4483-DC4E-A7CF-27806F8A9AE3}"/>
              </a:ext>
            </a:extLst>
          </p:cNvPr>
          <p:cNvSpPr/>
          <p:nvPr/>
        </p:nvSpPr>
        <p:spPr>
          <a:xfrm>
            <a:off x="6444343" y="1153886"/>
            <a:ext cx="2438400" cy="37882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t" anchorCtr="0"/>
          <a:lstStyle/>
          <a:p>
            <a:r>
              <a:rPr lang="en-US" sz="1200" dirty="0">
                <a:solidFill>
                  <a:sysClr val="windowText" lastClr="000000"/>
                </a:solidFill>
              </a:rPr>
              <a:t>1. </a:t>
            </a:r>
            <a:r>
              <a:rPr lang="en-US" sz="1200" b="1" dirty="0">
                <a:solidFill>
                  <a:sysClr val="windowText" lastClr="000000"/>
                </a:solidFill>
              </a:rPr>
              <a:t>User</a:t>
            </a:r>
            <a:r>
              <a:rPr lang="en-US" sz="1200" dirty="0">
                <a:solidFill>
                  <a:sysClr val="windowText" lastClr="000000"/>
                </a:solidFill>
              </a:rPr>
              <a:t> Login</a:t>
            </a:r>
          </a:p>
          <a:p>
            <a:r>
              <a:rPr lang="en-US" sz="1200" dirty="0">
                <a:solidFill>
                  <a:sysClr val="windowText" lastClr="000000"/>
                </a:solidFill>
              </a:rPr>
              <a:t>2. </a:t>
            </a:r>
            <a:r>
              <a:rPr lang="en-US" sz="1200" b="1" dirty="0">
                <a:solidFill>
                  <a:sysClr val="windowText" lastClr="000000"/>
                </a:solidFill>
              </a:rPr>
              <a:t>Presentation</a:t>
            </a:r>
            <a:r>
              <a:rPr lang="en-US" sz="1200" dirty="0">
                <a:solidFill>
                  <a:sysClr val="windowText" lastClr="000000"/>
                </a:solidFill>
              </a:rPr>
              <a:t> (controller) send a Post request to ExpressJS to authenticate the user</a:t>
            </a:r>
          </a:p>
          <a:p>
            <a:r>
              <a:rPr lang="en-US" sz="1200" dirty="0">
                <a:solidFill>
                  <a:sysClr val="windowText" lastClr="000000"/>
                </a:solidFill>
              </a:rPr>
              <a:t>4. </a:t>
            </a:r>
            <a:r>
              <a:rPr lang="en-US" sz="1200" b="1" dirty="0">
                <a:solidFill>
                  <a:sysClr val="windowText" lastClr="000000"/>
                </a:solidFill>
              </a:rPr>
              <a:t>ExpressJS</a:t>
            </a:r>
            <a:r>
              <a:rPr lang="en-US" sz="1200" dirty="0">
                <a:solidFill>
                  <a:sysClr val="windowText" lastClr="000000"/>
                </a:solidFill>
              </a:rPr>
              <a:t> will redirect to FoodIE backend system to authenticate the user</a:t>
            </a:r>
          </a:p>
          <a:p>
            <a:r>
              <a:rPr lang="en-US" sz="1200" dirty="0">
                <a:solidFill>
                  <a:sysClr val="windowText" lastClr="000000"/>
                </a:solidFill>
              </a:rPr>
              <a:t>5. </a:t>
            </a:r>
            <a:r>
              <a:rPr lang="en-US" sz="1200" b="1" dirty="0">
                <a:solidFill>
                  <a:sysClr val="windowText" lastClr="000000"/>
                </a:solidFill>
              </a:rPr>
              <a:t>FoodIE backend </a:t>
            </a:r>
            <a:r>
              <a:rPr lang="en-US" sz="1200" dirty="0">
                <a:solidFill>
                  <a:sysClr val="windowText" lastClr="000000"/>
                </a:solidFill>
              </a:rPr>
              <a:t>will generate a JWT token that will allow the user to initiate future API calls</a:t>
            </a:r>
          </a:p>
          <a:p>
            <a:r>
              <a:rPr lang="en-US" sz="1200" dirty="0">
                <a:solidFill>
                  <a:sysClr val="windowText" lastClr="000000"/>
                </a:solidFill>
              </a:rPr>
              <a:t>6. </a:t>
            </a:r>
            <a:r>
              <a:rPr lang="en-US" sz="1200" b="1" dirty="0">
                <a:solidFill>
                  <a:sysClr val="windowText" lastClr="000000"/>
                </a:solidFill>
              </a:rPr>
              <a:t>User</a:t>
            </a:r>
            <a:r>
              <a:rPr lang="en-US" sz="1200" dirty="0">
                <a:solidFill>
                  <a:sysClr val="windowText" lastClr="000000"/>
                </a:solidFill>
              </a:rPr>
              <a:t> will then call the respective API using the JWT token as the authentication header</a:t>
            </a:r>
          </a:p>
          <a:p>
            <a:endParaRPr lang="en-US" sz="1200" dirty="0">
              <a:solidFill>
                <a:sysClr val="windowText" lastClr="000000"/>
              </a:solidFill>
            </a:endParaRPr>
          </a:p>
          <a:p>
            <a:endParaRPr lang="en-US" sz="1200" dirty="0">
              <a:solidFill>
                <a:sysClr val="windowText" lastClr="000000"/>
              </a:solidFill>
            </a:endParaRPr>
          </a:p>
          <a:p>
            <a:endParaRPr lang="en-US" sz="1200" dirty="0">
              <a:solidFill>
                <a:sysClr val="windowText" lastClr="000000"/>
              </a:solidFill>
            </a:endParaRPr>
          </a:p>
          <a:p>
            <a:endParaRPr lang="en-US" sz="1200" dirty="0">
              <a:solidFill>
                <a:sysClr val="windowText" lastClr="000000"/>
              </a:solidFill>
            </a:endParaRPr>
          </a:p>
          <a:p>
            <a:endParaRPr lang="en-US" sz="1200" dirty="0">
              <a:solidFill>
                <a:sysClr val="windowText" lastClr="000000"/>
              </a:solidFill>
            </a:endParaRPr>
          </a:p>
          <a:p>
            <a:r>
              <a:rPr lang="en-US" sz="1200" dirty="0">
                <a:solidFill>
                  <a:sysClr val="windowText" lastClr="000000"/>
                </a:solidFill>
              </a:rPr>
              <a:t>- All the API calls will be transmitting in HTTPS protocol</a:t>
            </a:r>
          </a:p>
          <a:p>
            <a:endParaRPr lang="en-US" sz="1200" dirty="0">
              <a:solidFill>
                <a:sysClr val="windowText" lastClr="000000"/>
              </a:solidFill>
            </a:endParaRPr>
          </a:p>
        </p:txBody>
      </p:sp>
      <p:pic>
        <p:nvPicPr>
          <p:cNvPr id="3" name="Picture 2">
            <a:extLst>
              <a:ext uri="{FF2B5EF4-FFF2-40B4-BE49-F238E27FC236}">
                <a16:creationId xmlns:a16="http://schemas.microsoft.com/office/drawing/2014/main" id="{86654A4F-D115-6647-BE99-B89AD8A44805}"/>
              </a:ext>
            </a:extLst>
          </p:cNvPr>
          <p:cNvPicPr>
            <a:picLocks noChangeAspect="1"/>
          </p:cNvPicPr>
          <p:nvPr/>
        </p:nvPicPr>
        <p:blipFill>
          <a:blip r:embed="rId3"/>
          <a:stretch>
            <a:fillRect/>
          </a:stretch>
        </p:blipFill>
        <p:spPr>
          <a:xfrm>
            <a:off x="378136" y="631372"/>
            <a:ext cx="5756340" cy="4329247"/>
          </a:xfrm>
          <a:prstGeom prst="rect">
            <a:avLst/>
          </a:prstGeom>
        </p:spPr>
      </p:pic>
    </p:spTree>
    <p:extLst>
      <p:ext uri="{BB962C8B-B14F-4D97-AF65-F5344CB8AC3E}">
        <p14:creationId xmlns:p14="http://schemas.microsoft.com/office/powerpoint/2010/main" val="107830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14521-5431-974D-B2F3-B677B15FD4E9}"/>
              </a:ext>
            </a:extLst>
          </p:cNvPr>
          <p:cNvPicPr>
            <a:picLocks noChangeAspect="1"/>
          </p:cNvPicPr>
          <p:nvPr/>
        </p:nvPicPr>
        <p:blipFill>
          <a:blip r:embed="rId2"/>
          <a:stretch>
            <a:fillRect/>
          </a:stretch>
        </p:blipFill>
        <p:spPr>
          <a:xfrm>
            <a:off x="1545473" y="760615"/>
            <a:ext cx="5969231" cy="4069930"/>
          </a:xfrm>
          <a:prstGeom prst="rect">
            <a:avLst/>
          </a:prstGeom>
        </p:spPr>
      </p:pic>
      <p:sp>
        <p:nvSpPr>
          <p:cNvPr id="6" name="Rectangle 5">
            <a:extLst>
              <a:ext uri="{FF2B5EF4-FFF2-40B4-BE49-F238E27FC236}">
                <a16:creationId xmlns:a16="http://schemas.microsoft.com/office/drawing/2014/main" id="{667C3758-7ED2-F542-AABF-1036AC10CC91}"/>
              </a:ext>
            </a:extLst>
          </p:cNvPr>
          <p:cNvSpPr/>
          <p:nvPr/>
        </p:nvSpPr>
        <p:spPr>
          <a:xfrm>
            <a:off x="498764" y="980902"/>
            <a:ext cx="1046709" cy="581891"/>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229760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TotalTime>
  <Words>863</Words>
  <Application>Microsoft Macintosh PowerPoint</Application>
  <PresentationFormat>On-screen Show (16:9)</PresentationFormat>
  <Paragraphs>186</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Lato</vt:lpstr>
      <vt:lpstr>Raleway</vt:lpstr>
      <vt:lpstr>Arial</vt:lpstr>
      <vt:lpstr>Helvetica</vt:lpstr>
      <vt:lpstr>Roboto</vt:lpstr>
      <vt:lpstr>Lato Black</vt:lpstr>
      <vt:lpstr>Streamline</vt:lpstr>
      <vt:lpstr>FOOD-IE  (Grp 2)  Soong Yi Xuan | Lim Hui Zhong | Chia Wei Han </vt:lpstr>
      <vt:lpstr>Food Industry </vt:lpstr>
      <vt:lpstr>Processes</vt:lpstr>
      <vt:lpstr>Pain point: Food authenticity </vt:lpstr>
      <vt:lpstr>How blockchain helps</vt:lpstr>
      <vt:lpstr>Example Scenario</vt:lpstr>
      <vt:lpstr>Technical </vt:lpstr>
      <vt:lpstr>PowerPoint Presentation</vt:lpstr>
      <vt:lpstr>PowerPoint Presentation</vt:lpstr>
      <vt:lpstr>Participants</vt:lpstr>
      <vt:lpstr>Assets</vt:lpstr>
      <vt:lpstr>Transactions</vt:lpstr>
      <vt:lpstr>Transactions</vt:lpstr>
      <vt:lpstr>Transactions</vt:lpstr>
      <vt:lpstr>Identity</vt:lpstr>
      <vt:lpstr>Privacy (ACL)</vt:lpstr>
      <vt:lpstr>Question and Answer?</vt:lpstr>
      <vt:lpstr>AS-IS map</vt:lpstr>
      <vt:lpstr>AS-IS map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FOOD-IE  (Grp 2)</dc:title>
  <dc:subject/>
  <dc:creator/>
  <cp:keywords/>
  <dc:description/>
  <cp:lastModifiedBy>Chia Wei Han</cp:lastModifiedBy>
  <cp:revision>87</cp:revision>
  <dcterms:modified xsi:type="dcterms:W3CDTF">2019-04-03T03:45:37Z</dcterms:modified>
  <cp:category/>
</cp:coreProperties>
</file>